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33"/>
  </p:notesMasterIdLst>
  <p:sldIdLst>
    <p:sldId id="256" r:id="rId2"/>
    <p:sldId id="257" r:id="rId3"/>
    <p:sldId id="271" r:id="rId4"/>
    <p:sldId id="258" r:id="rId5"/>
    <p:sldId id="259" r:id="rId6"/>
    <p:sldId id="260" r:id="rId7"/>
    <p:sldId id="261" r:id="rId8"/>
    <p:sldId id="262" r:id="rId9"/>
    <p:sldId id="263" r:id="rId10"/>
    <p:sldId id="264" r:id="rId11"/>
    <p:sldId id="266" r:id="rId12"/>
    <p:sldId id="267" r:id="rId13"/>
    <p:sldId id="268" r:id="rId14"/>
    <p:sldId id="269" r:id="rId15"/>
    <p:sldId id="270" r:id="rId16"/>
    <p:sldId id="272" r:id="rId17"/>
    <p:sldId id="275" r:id="rId18"/>
    <p:sldId id="280" r:id="rId19"/>
    <p:sldId id="276" r:id="rId20"/>
    <p:sldId id="273" r:id="rId21"/>
    <p:sldId id="274" r:id="rId22"/>
    <p:sldId id="278" r:id="rId23"/>
    <p:sldId id="279" r:id="rId24"/>
    <p:sldId id="281" r:id="rId25"/>
    <p:sldId id="286" r:id="rId26"/>
    <p:sldId id="283" r:id="rId27"/>
    <p:sldId id="284" r:id="rId28"/>
    <p:sldId id="285" r:id="rId29"/>
    <p:sldId id="265" r:id="rId30"/>
    <p:sldId id="282"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FFF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873"/>
    <p:restoredTop sz="78922"/>
  </p:normalViewPr>
  <p:slideViewPr>
    <p:cSldViewPr snapToGrid="0" snapToObjects="1">
      <p:cViewPr varScale="1">
        <p:scale>
          <a:sx n="67" d="100"/>
          <a:sy n="67" d="100"/>
        </p:scale>
        <p:origin x="17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21861-114C-5244-B74C-AAD77CC7CDE9}" type="datetimeFigureOut">
              <a:rPr lang="en-US" smtClean="0"/>
              <a:t>4/5/22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76E07-2D23-894E-BC4D-5B060C186BCB}" type="slidenum">
              <a:rPr lang="en-US" smtClean="0"/>
              <a:t>‹#›</a:t>
            </a:fld>
            <a:endParaRPr lang="en-US" dirty="0"/>
          </a:p>
        </p:txBody>
      </p:sp>
    </p:spTree>
    <p:extLst>
      <p:ext uri="{BB962C8B-B14F-4D97-AF65-F5344CB8AC3E}">
        <p14:creationId xmlns:p14="http://schemas.microsoft.com/office/powerpoint/2010/main" val="2208690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176E07-2D23-894E-BC4D-5B060C186BCB}" type="slidenum">
              <a:rPr lang="en-US" smtClean="0"/>
              <a:t>1</a:t>
            </a:fld>
            <a:endParaRPr lang="en-US" dirty="0"/>
          </a:p>
        </p:txBody>
      </p:sp>
    </p:spTree>
    <p:extLst>
      <p:ext uri="{BB962C8B-B14F-4D97-AF65-F5344CB8AC3E}">
        <p14:creationId xmlns:p14="http://schemas.microsoft.com/office/powerpoint/2010/main" val="1745591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6176E07-2D23-894E-BC4D-5B060C186BCB}" type="slidenum">
              <a:rPr lang="en-US" smtClean="0"/>
              <a:t>27</a:t>
            </a:fld>
            <a:endParaRPr lang="en-US" dirty="0"/>
          </a:p>
        </p:txBody>
      </p:sp>
    </p:spTree>
    <p:extLst>
      <p:ext uri="{BB962C8B-B14F-4D97-AF65-F5344CB8AC3E}">
        <p14:creationId xmlns:p14="http://schemas.microsoft.com/office/powerpoint/2010/main" val="1586572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6176E07-2D23-894E-BC4D-5B060C186BCB}" type="slidenum">
              <a:rPr lang="en-US" smtClean="0"/>
              <a:t>28</a:t>
            </a:fld>
            <a:endParaRPr lang="en-US" dirty="0"/>
          </a:p>
        </p:txBody>
      </p:sp>
    </p:spTree>
    <p:extLst>
      <p:ext uri="{BB962C8B-B14F-4D97-AF65-F5344CB8AC3E}">
        <p14:creationId xmlns:p14="http://schemas.microsoft.com/office/powerpoint/2010/main" val="1877352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1.  Most users desired better interactivity. This means things like being able to open the treasure chest, catch fish, and grab Moses' staff</a:t>
            </a:r>
          </a:p>
          <a:p>
            <a:pPr lvl="1"/>
            <a:r>
              <a:rPr lang="en-US" dirty="0"/>
              <a:t>2.  Another thing that we are working on is when the user, as Moses, grabs the spear and hits it on the ground, the sea will split with a cool animation</a:t>
            </a:r>
          </a:p>
          <a:p>
            <a:pPr lvl="1"/>
            <a:r>
              <a:rPr lang="en-US" dirty="0"/>
              <a:t>3.  At present our application lacks sound. The desire for us is to add sound effects and background music</a:t>
            </a:r>
          </a:p>
          <a:p>
            <a:r>
              <a:rPr lang="en-US" dirty="0"/>
              <a:t>          4. Finally, when testing the app we needed to explain the concept to the user. By placing a menu with instructions in our app we can allow players to figure out how to do this on their own</a:t>
            </a:r>
          </a:p>
        </p:txBody>
      </p:sp>
      <p:sp>
        <p:nvSpPr>
          <p:cNvPr id="4" name="Slide Number Placeholder 3"/>
          <p:cNvSpPr>
            <a:spLocks noGrp="1"/>
          </p:cNvSpPr>
          <p:nvPr>
            <p:ph type="sldNum" sz="quarter" idx="5"/>
          </p:nvPr>
        </p:nvSpPr>
        <p:spPr/>
        <p:txBody>
          <a:bodyPr/>
          <a:lstStyle/>
          <a:p>
            <a:fld id="{B6176E07-2D23-894E-BC4D-5B060C186BCB}" type="slidenum">
              <a:rPr lang="en-US" smtClean="0"/>
              <a:t>29</a:t>
            </a:fld>
            <a:endParaRPr lang="en-US" dirty="0"/>
          </a:p>
        </p:txBody>
      </p:sp>
    </p:spTree>
    <p:extLst>
      <p:ext uri="{BB962C8B-B14F-4D97-AF65-F5344CB8AC3E}">
        <p14:creationId xmlns:p14="http://schemas.microsoft.com/office/powerpoint/2010/main" val="1894990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Jared:</a:t>
            </a:r>
          </a:p>
          <a:p>
            <a:r>
              <a:rPr lang="en-US" dirty="0"/>
              <a:t>Melissa:</a:t>
            </a:r>
          </a:p>
          <a:p>
            <a:r>
              <a:rPr lang="en-US" dirty="0"/>
              <a:t>Jacobus:</a:t>
            </a:r>
          </a:p>
          <a:p>
            <a:r>
              <a:rPr lang="en-US" dirty="0"/>
              <a:t>Kieran:</a:t>
            </a:r>
          </a:p>
          <a:p>
            <a:endParaRPr lang="en-US" dirty="0"/>
          </a:p>
        </p:txBody>
      </p:sp>
      <p:sp>
        <p:nvSpPr>
          <p:cNvPr id="4" name="Slide Number Placeholder 3"/>
          <p:cNvSpPr>
            <a:spLocks noGrp="1"/>
          </p:cNvSpPr>
          <p:nvPr>
            <p:ph type="sldNum" sz="quarter" idx="5"/>
          </p:nvPr>
        </p:nvSpPr>
        <p:spPr/>
        <p:txBody>
          <a:bodyPr/>
          <a:lstStyle/>
          <a:p>
            <a:fld id="{B6176E07-2D23-894E-BC4D-5B060C186BCB}" type="slidenum">
              <a:rPr lang="en-US" smtClean="0"/>
              <a:t>30</a:t>
            </a:fld>
            <a:endParaRPr lang="en-US" dirty="0"/>
          </a:p>
        </p:txBody>
      </p:sp>
    </p:spTree>
    <p:extLst>
      <p:ext uri="{BB962C8B-B14F-4D97-AF65-F5344CB8AC3E}">
        <p14:creationId xmlns:p14="http://schemas.microsoft.com/office/powerpoint/2010/main" val="398217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176E07-2D23-894E-BC4D-5B060C186BCB}" type="slidenum">
              <a:rPr lang="en-US" smtClean="0"/>
              <a:t>2</a:t>
            </a:fld>
            <a:endParaRPr lang="en-US" dirty="0"/>
          </a:p>
        </p:txBody>
      </p:sp>
    </p:spTree>
    <p:extLst>
      <p:ext uri="{BB962C8B-B14F-4D97-AF65-F5344CB8AC3E}">
        <p14:creationId xmlns:p14="http://schemas.microsoft.com/office/powerpoint/2010/main" val="283037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176E07-2D23-894E-BC4D-5B060C186BCB}" type="slidenum">
              <a:rPr lang="en-US" smtClean="0"/>
              <a:t>4</a:t>
            </a:fld>
            <a:endParaRPr lang="en-US" dirty="0"/>
          </a:p>
        </p:txBody>
      </p:sp>
    </p:spTree>
    <p:extLst>
      <p:ext uri="{BB962C8B-B14F-4D97-AF65-F5344CB8AC3E}">
        <p14:creationId xmlns:p14="http://schemas.microsoft.com/office/powerpoint/2010/main" val="201487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B6176E07-2D23-894E-BC4D-5B060C186BCB}" type="slidenum">
              <a:rPr lang="en-US" smtClean="0"/>
              <a:t>5</a:t>
            </a:fld>
            <a:endParaRPr lang="en-US" dirty="0"/>
          </a:p>
        </p:txBody>
      </p:sp>
    </p:spTree>
    <p:extLst>
      <p:ext uri="{BB962C8B-B14F-4D97-AF65-F5344CB8AC3E}">
        <p14:creationId xmlns:p14="http://schemas.microsoft.com/office/powerpoint/2010/main" val="58465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 just thought I’d preface this by saying I, Melissa, am a digital artist and do not sketch very often, so they are very abstract sketches that hopefully convey our ideas. </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 prop sketch of some of the fish found in the red sea that we will 3D model in Maya and add to our game mode and also place them within the water. All of these fish species can be found within the red sea and therefore we want our application to be as geographically accurate as it can be. </a:t>
            </a:r>
            <a:endParaRPr lang="en-CA" dirty="0"/>
          </a:p>
          <a:p>
            <a:endParaRPr lang="en-US" dirty="0"/>
          </a:p>
        </p:txBody>
      </p:sp>
      <p:sp>
        <p:nvSpPr>
          <p:cNvPr id="4" name="Slide Number Placeholder 3"/>
          <p:cNvSpPr>
            <a:spLocks noGrp="1"/>
          </p:cNvSpPr>
          <p:nvPr>
            <p:ph type="sldNum" sz="quarter" idx="5"/>
          </p:nvPr>
        </p:nvSpPr>
        <p:spPr/>
        <p:txBody>
          <a:bodyPr/>
          <a:lstStyle/>
          <a:p>
            <a:fld id="{B6176E07-2D23-894E-BC4D-5B060C186BCB}" type="slidenum">
              <a:rPr lang="en-US" smtClean="0"/>
              <a:t>7</a:t>
            </a:fld>
            <a:endParaRPr lang="en-US" dirty="0"/>
          </a:p>
        </p:txBody>
      </p:sp>
    </p:spTree>
    <p:extLst>
      <p:ext uri="{BB962C8B-B14F-4D97-AF65-F5344CB8AC3E}">
        <p14:creationId xmlns:p14="http://schemas.microsoft.com/office/powerpoint/2010/main" val="415043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 environment sketch of what our general environment will look like once the red sea is split. I will have a pathway with the two walls of water on either side. There will be fish swimming in the water and some items found along the pathway. </a:t>
            </a:r>
            <a:endParaRPr lang="en-CA" dirty="0"/>
          </a:p>
          <a:p>
            <a:endParaRPr lang="en-US" dirty="0"/>
          </a:p>
        </p:txBody>
      </p:sp>
      <p:sp>
        <p:nvSpPr>
          <p:cNvPr id="4" name="Slide Number Placeholder 3"/>
          <p:cNvSpPr>
            <a:spLocks noGrp="1"/>
          </p:cNvSpPr>
          <p:nvPr>
            <p:ph type="sldNum" sz="quarter" idx="5"/>
          </p:nvPr>
        </p:nvSpPr>
        <p:spPr/>
        <p:txBody>
          <a:bodyPr/>
          <a:lstStyle/>
          <a:p>
            <a:fld id="{B6176E07-2D23-894E-BC4D-5B060C186BCB}" type="slidenum">
              <a:rPr lang="en-US" smtClean="0"/>
              <a:t>8</a:t>
            </a:fld>
            <a:endParaRPr lang="en-US" dirty="0"/>
          </a:p>
        </p:txBody>
      </p:sp>
    </p:spTree>
    <p:extLst>
      <p:ext uri="{BB962C8B-B14F-4D97-AF65-F5344CB8AC3E}">
        <p14:creationId xmlns:p14="http://schemas.microsoft.com/office/powerpoint/2010/main" val="3547104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storyboard of our project by Kieran Clark </a:t>
            </a:r>
          </a:p>
          <a:p>
            <a:endParaRPr lang="en-US" dirty="0"/>
          </a:p>
        </p:txBody>
      </p:sp>
      <p:sp>
        <p:nvSpPr>
          <p:cNvPr id="4" name="Slide Number Placeholder 3"/>
          <p:cNvSpPr>
            <a:spLocks noGrp="1"/>
          </p:cNvSpPr>
          <p:nvPr>
            <p:ph type="sldNum" sz="quarter" idx="5"/>
          </p:nvPr>
        </p:nvSpPr>
        <p:spPr/>
        <p:txBody>
          <a:bodyPr/>
          <a:lstStyle/>
          <a:p>
            <a:fld id="{B6176E07-2D23-894E-BC4D-5B060C186BCB}" type="slidenum">
              <a:rPr lang="en-US" smtClean="0"/>
              <a:t>9</a:t>
            </a:fld>
            <a:endParaRPr lang="en-US" dirty="0"/>
          </a:p>
        </p:txBody>
      </p:sp>
    </p:spTree>
    <p:extLst>
      <p:ext uri="{BB962C8B-B14F-4D97-AF65-F5344CB8AC3E}">
        <p14:creationId xmlns:p14="http://schemas.microsoft.com/office/powerpoint/2010/main" val="535061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176E07-2D23-894E-BC4D-5B060C186BCB}" type="slidenum">
              <a:rPr lang="en-US" smtClean="0"/>
              <a:t>21</a:t>
            </a:fld>
            <a:endParaRPr lang="en-US" dirty="0"/>
          </a:p>
        </p:txBody>
      </p:sp>
    </p:spTree>
    <p:extLst>
      <p:ext uri="{BB962C8B-B14F-4D97-AF65-F5344CB8AC3E}">
        <p14:creationId xmlns:p14="http://schemas.microsoft.com/office/powerpoint/2010/main" val="3611528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176E07-2D23-894E-BC4D-5B060C186BCB}" type="slidenum">
              <a:rPr lang="en-US" smtClean="0"/>
              <a:t>24</a:t>
            </a:fld>
            <a:endParaRPr lang="en-US" dirty="0"/>
          </a:p>
        </p:txBody>
      </p:sp>
    </p:spTree>
    <p:extLst>
      <p:ext uri="{BB962C8B-B14F-4D97-AF65-F5344CB8AC3E}">
        <p14:creationId xmlns:p14="http://schemas.microsoft.com/office/powerpoint/2010/main" val="3506496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4/5/22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2262748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4/5/22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682386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4/5/22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237012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4/5/22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792261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4/5/22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4105969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4/5/22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3817251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4/5/22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2534796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4/5/22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2629332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4/5/22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2427903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4/5/22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4153720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4/5/22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1250629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4/5/22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a:t>
            </a:fld>
            <a:endParaRPr lang="en-US" dirty="0"/>
          </a:p>
        </p:txBody>
      </p:sp>
    </p:spTree>
    <p:extLst>
      <p:ext uri="{BB962C8B-B14F-4D97-AF65-F5344CB8AC3E}">
        <p14:creationId xmlns:p14="http://schemas.microsoft.com/office/powerpoint/2010/main" val="166814438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ideo" Target="https://player.vimeo.com/video/694673630?h=1db4f05273&amp;app_id=122963" TargetMode="Externa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2.xml"/><Relationship Id="rId1" Type="http://schemas.openxmlformats.org/officeDocument/2006/relationships/video" Target="https://player.vimeo.com/video/695972460?h=6a2cf224b7&amp;app_id=122963"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player.vimeo.com/video/695977632?h=a3b3e79e9e&amp;app_id=122963" TargetMode="External"/><Relationship Id="rId4" Type="http://schemas.openxmlformats.org/officeDocument/2006/relationships/image" Target="../media/image7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player.vimeo.com/video/695977706?h=8d85a181a3&amp;app_id=122963" TargetMode="External"/><Relationship Id="rId5" Type="http://schemas.openxmlformats.org/officeDocument/2006/relationships/image" Target="../media/image74.png"/><Relationship Id="rId4" Type="http://schemas.openxmlformats.org/officeDocument/2006/relationships/image" Target="../media/image73.jpe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B1267-BA82-5940-B358-3F618945DE27}"/>
              </a:ext>
            </a:extLst>
          </p:cNvPr>
          <p:cNvSpPr>
            <a:spLocks noGrp="1"/>
          </p:cNvSpPr>
          <p:nvPr>
            <p:ph type="ctrTitle"/>
          </p:nvPr>
        </p:nvSpPr>
        <p:spPr>
          <a:xfrm>
            <a:off x="2069331" y="4934601"/>
            <a:ext cx="8031961" cy="882398"/>
          </a:xfrm>
        </p:spPr>
        <p:txBody>
          <a:bodyPr>
            <a:normAutofit/>
          </a:bodyPr>
          <a:lstStyle/>
          <a:p>
            <a:r>
              <a:rPr lang="en-US" sz="4400" dirty="0">
                <a:latin typeface="a Buster Down" panose="02000503000000000000" pitchFamily="2" charset="0"/>
              </a:rPr>
              <a:t>The Moses Experience</a:t>
            </a:r>
          </a:p>
        </p:txBody>
      </p:sp>
      <p:sp>
        <p:nvSpPr>
          <p:cNvPr id="3" name="Subtitle 2">
            <a:extLst>
              <a:ext uri="{FF2B5EF4-FFF2-40B4-BE49-F238E27FC236}">
                <a16:creationId xmlns:a16="http://schemas.microsoft.com/office/drawing/2014/main" id="{7297F504-5002-F44D-B8BE-DF389FC7433C}"/>
              </a:ext>
            </a:extLst>
          </p:cNvPr>
          <p:cNvSpPr>
            <a:spLocks noGrp="1"/>
          </p:cNvSpPr>
          <p:nvPr>
            <p:ph type="subTitle" idx="1"/>
          </p:nvPr>
        </p:nvSpPr>
        <p:spPr>
          <a:xfrm>
            <a:off x="2780983" y="5945844"/>
            <a:ext cx="6396471" cy="509627"/>
          </a:xfrm>
        </p:spPr>
        <p:txBody>
          <a:bodyPr>
            <a:normAutofit/>
          </a:bodyPr>
          <a:lstStyle/>
          <a:p>
            <a:r>
              <a:rPr lang="en-US" sz="1200" dirty="0"/>
              <a:t>By: The Red Sea-Sharp</a:t>
            </a:r>
          </a:p>
        </p:txBody>
      </p:sp>
      <p:pic>
        <p:nvPicPr>
          <p:cNvPr id="4" name="Picture 3">
            <a:extLst>
              <a:ext uri="{FF2B5EF4-FFF2-40B4-BE49-F238E27FC236}">
                <a16:creationId xmlns:a16="http://schemas.microsoft.com/office/drawing/2014/main" id="{6768ED65-0335-A847-3F90-C0C2DF509D03}"/>
              </a:ext>
            </a:extLst>
          </p:cNvPr>
          <p:cNvPicPr>
            <a:picLocks noChangeAspect="1"/>
          </p:cNvPicPr>
          <p:nvPr/>
        </p:nvPicPr>
        <p:blipFill rotWithShape="1">
          <a:blip r:embed="rId3"/>
          <a:srcRect t="21688" b="18926"/>
          <a:stretch/>
        </p:blipFill>
        <p:spPr>
          <a:xfrm>
            <a:off x="-15059" y="1"/>
            <a:ext cx="12200741" cy="4510316"/>
          </a:xfrm>
          <a:prstGeom prst="rect">
            <a:avLst/>
          </a:prstGeom>
        </p:spPr>
      </p:pic>
    </p:spTree>
    <p:extLst>
      <p:ext uri="{BB962C8B-B14F-4D97-AF65-F5344CB8AC3E}">
        <p14:creationId xmlns:p14="http://schemas.microsoft.com/office/powerpoint/2010/main" val="1211835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Shape, rectangle&#10;&#10;Description automatically generated">
            <a:extLst>
              <a:ext uri="{FF2B5EF4-FFF2-40B4-BE49-F238E27FC236}">
                <a16:creationId xmlns:a16="http://schemas.microsoft.com/office/drawing/2014/main" id="{7220AE2C-267E-BD69-FE38-39B1DA7ED181}"/>
              </a:ext>
            </a:extLst>
          </p:cNvPr>
          <p:cNvPicPr>
            <a:picLocks noChangeAspect="1"/>
          </p:cNvPicPr>
          <p:nvPr/>
        </p:nvPicPr>
        <p:blipFill>
          <a:blip r:embed="rId2"/>
          <a:stretch>
            <a:fillRect/>
          </a:stretch>
        </p:blipFill>
        <p:spPr>
          <a:xfrm>
            <a:off x="3293" y="941"/>
            <a:ext cx="12185414" cy="6856118"/>
          </a:xfrm>
          <a:prstGeom prst="rect">
            <a:avLst/>
          </a:prstGeom>
        </p:spPr>
      </p:pic>
      <p:sp>
        <p:nvSpPr>
          <p:cNvPr id="2" name="Title 1">
            <a:extLst>
              <a:ext uri="{FF2B5EF4-FFF2-40B4-BE49-F238E27FC236}">
                <a16:creationId xmlns:a16="http://schemas.microsoft.com/office/drawing/2014/main" id="{BA0F5404-5401-2D97-9819-99D2A12BA4AF}"/>
              </a:ext>
            </a:extLst>
          </p:cNvPr>
          <p:cNvSpPr>
            <a:spLocks noGrp="1"/>
          </p:cNvSpPr>
          <p:nvPr>
            <p:ph type="title"/>
          </p:nvPr>
        </p:nvSpPr>
        <p:spPr/>
        <p:txBody>
          <a:bodyPr>
            <a:normAutofit/>
          </a:bodyPr>
          <a:lstStyle/>
          <a:p>
            <a:r>
              <a:rPr lang="en-US" sz="6000" dirty="0">
                <a:latin typeface="a Buster Down" panose="02000503000000000000" pitchFamily="2" charset="0"/>
              </a:rPr>
              <a:t>Barrel / Chest- Kieran</a:t>
            </a:r>
          </a:p>
        </p:txBody>
      </p:sp>
      <p:pic>
        <p:nvPicPr>
          <p:cNvPr id="4" name="Picture 4" descr="Chart, icon, funnel chart&#10;&#10;Description automatically generated">
            <a:extLst>
              <a:ext uri="{FF2B5EF4-FFF2-40B4-BE49-F238E27FC236}">
                <a16:creationId xmlns:a16="http://schemas.microsoft.com/office/drawing/2014/main" id="{0C46AA5E-63AC-7291-70B9-8C0DB9A60E6D}"/>
              </a:ext>
            </a:extLst>
          </p:cNvPr>
          <p:cNvPicPr>
            <a:picLocks noGrp="1" noChangeAspect="1"/>
          </p:cNvPicPr>
          <p:nvPr>
            <p:ph idx="1"/>
          </p:nvPr>
        </p:nvPicPr>
        <p:blipFill>
          <a:blip r:embed="rId3"/>
          <a:stretch>
            <a:fillRect/>
          </a:stretch>
        </p:blipFill>
        <p:spPr>
          <a:xfrm>
            <a:off x="1067634" y="2038245"/>
            <a:ext cx="3801395" cy="4507714"/>
          </a:xfrm>
        </p:spPr>
      </p:pic>
      <p:pic>
        <p:nvPicPr>
          <p:cNvPr id="5" name="Picture 5" descr="A picture containing container, box, bin&#10;&#10;Description automatically generated">
            <a:extLst>
              <a:ext uri="{FF2B5EF4-FFF2-40B4-BE49-F238E27FC236}">
                <a16:creationId xmlns:a16="http://schemas.microsoft.com/office/drawing/2014/main" id="{495CE1A1-8DFB-936A-667A-E37264D78338}"/>
              </a:ext>
            </a:extLst>
          </p:cNvPr>
          <p:cNvPicPr>
            <a:picLocks noChangeAspect="1"/>
          </p:cNvPicPr>
          <p:nvPr/>
        </p:nvPicPr>
        <p:blipFill>
          <a:blip r:embed="rId4"/>
          <a:stretch>
            <a:fillRect/>
          </a:stretch>
        </p:blipFill>
        <p:spPr>
          <a:xfrm>
            <a:off x="8322289" y="489526"/>
            <a:ext cx="3634596" cy="3157189"/>
          </a:xfrm>
          <a:prstGeom prst="rect">
            <a:avLst/>
          </a:prstGeom>
        </p:spPr>
      </p:pic>
      <p:pic>
        <p:nvPicPr>
          <p:cNvPr id="6" name="Picture 6" descr="Icon&#10;&#10;Description automatically generated">
            <a:extLst>
              <a:ext uri="{FF2B5EF4-FFF2-40B4-BE49-F238E27FC236}">
                <a16:creationId xmlns:a16="http://schemas.microsoft.com/office/drawing/2014/main" id="{60E8AEC5-42CF-B8C1-FDC9-AC5272EF9261}"/>
              </a:ext>
            </a:extLst>
          </p:cNvPr>
          <p:cNvPicPr>
            <a:picLocks noChangeAspect="1"/>
          </p:cNvPicPr>
          <p:nvPr/>
        </p:nvPicPr>
        <p:blipFill>
          <a:blip r:embed="rId5"/>
          <a:stretch>
            <a:fillRect/>
          </a:stretch>
        </p:blipFill>
        <p:spPr>
          <a:xfrm>
            <a:off x="8482217" y="3427902"/>
            <a:ext cx="3317051" cy="3161132"/>
          </a:xfrm>
          <a:prstGeom prst="rect">
            <a:avLst/>
          </a:prstGeom>
        </p:spPr>
      </p:pic>
      <p:pic>
        <p:nvPicPr>
          <p:cNvPr id="7" name="Picture 7" descr="Icon&#10;&#10;Description automatically generated">
            <a:extLst>
              <a:ext uri="{FF2B5EF4-FFF2-40B4-BE49-F238E27FC236}">
                <a16:creationId xmlns:a16="http://schemas.microsoft.com/office/drawing/2014/main" id="{94C10665-F074-261C-2649-B54F0A81D3B4}"/>
              </a:ext>
            </a:extLst>
          </p:cNvPr>
          <p:cNvPicPr>
            <a:picLocks noChangeAspect="1"/>
          </p:cNvPicPr>
          <p:nvPr/>
        </p:nvPicPr>
        <p:blipFill>
          <a:blip r:embed="rId6"/>
          <a:stretch>
            <a:fillRect/>
          </a:stretch>
        </p:blipFill>
        <p:spPr>
          <a:xfrm>
            <a:off x="4877049" y="2034531"/>
            <a:ext cx="2743200" cy="1955050"/>
          </a:xfrm>
          <a:prstGeom prst="rect">
            <a:avLst/>
          </a:prstGeom>
        </p:spPr>
      </p:pic>
      <p:pic>
        <p:nvPicPr>
          <p:cNvPr id="8" name="Picture 8" descr="Icon&#10;&#10;Description automatically generated">
            <a:extLst>
              <a:ext uri="{FF2B5EF4-FFF2-40B4-BE49-F238E27FC236}">
                <a16:creationId xmlns:a16="http://schemas.microsoft.com/office/drawing/2014/main" id="{B757A2FF-DECD-3F16-C0DF-26BEB7257A42}"/>
              </a:ext>
            </a:extLst>
          </p:cNvPr>
          <p:cNvPicPr>
            <a:picLocks noChangeAspect="1"/>
          </p:cNvPicPr>
          <p:nvPr/>
        </p:nvPicPr>
        <p:blipFill>
          <a:blip r:embed="rId7"/>
          <a:stretch>
            <a:fillRect/>
          </a:stretch>
        </p:blipFill>
        <p:spPr>
          <a:xfrm>
            <a:off x="4877048" y="3624189"/>
            <a:ext cx="2745862" cy="2914284"/>
          </a:xfrm>
          <a:prstGeom prst="rect">
            <a:avLst/>
          </a:prstGeom>
        </p:spPr>
      </p:pic>
    </p:spTree>
    <p:extLst>
      <p:ext uri="{BB962C8B-B14F-4D97-AF65-F5344CB8AC3E}">
        <p14:creationId xmlns:p14="http://schemas.microsoft.com/office/powerpoint/2010/main" val="3992553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C3EDB4F9-DF57-E2B7-D425-7FD61C771053}"/>
              </a:ext>
            </a:extLst>
          </p:cNvPr>
          <p:cNvPicPr>
            <a:picLocks noChangeAspect="1"/>
          </p:cNvPicPr>
          <p:nvPr/>
        </p:nvPicPr>
        <p:blipFill>
          <a:blip r:embed="rId2"/>
          <a:stretch>
            <a:fillRect/>
          </a:stretch>
        </p:blipFill>
        <p:spPr>
          <a:xfrm>
            <a:off x="3528" y="-26341"/>
            <a:ext cx="12184943" cy="6882458"/>
          </a:xfrm>
          <a:prstGeom prst="rect">
            <a:avLst/>
          </a:prstGeom>
        </p:spPr>
      </p:pic>
      <p:sp>
        <p:nvSpPr>
          <p:cNvPr id="2" name="Title 1">
            <a:extLst>
              <a:ext uri="{FF2B5EF4-FFF2-40B4-BE49-F238E27FC236}">
                <a16:creationId xmlns:a16="http://schemas.microsoft.com/office/drawing/2014/main" id="{EDB85D00-0D4D-ECEE-8F22-2E73A42AB9A0}"/>
              </a:ext>
            </a:extLst>
          </p:cNvPr>
          <p:cNvSpPr>
            <a:spLocks noGrp="1"/>
          </p:cNvSpPr>
          <p:nvPr>
            <p:ph type="title"/>
          </p:nvPr>
        </p:nvSpPr>
        <p:spPr/>
        <p:txBody>
          <a:bodyPr>
            <a:normAutofit/>
          </a:bodyPr>
          <a:lstStyle/>
          <a:p>
            <a:r>
              <a:rPr lang="en-US" sz="6000" dirty="0">
                <a:latin typeface="a Buster Down" panose="02000503000000000000" pitchFamily="2" charset="0"/>
              </a:rPr>
              <a:t>Starfish- Kieran</a:t>
            </a:r>
          </a:p>
        </p:txBody>
      </p:sp>
      <p:pic>
        <p:nvPicPr>
          <p:cNvPr id="4" name="Picture 4" descr="A picture containing text, businesscard&#10;&#10;Description automatically generated">
            <a:extLst>
              <a:ext uri="{FF2B5EF4-FFF2-40B4-BE49-F238E27FC236}">
                <a16:creationId xmlns:a16="http://schemas.microsoft.com/office/drawing/2014/main" id="{781A15D3-607B-D607-EA2F-71D4E3497A46}"/>
              </a:ext>
            </a:extLst>
          </p:cNvPr>
          <p:cNvPicPr>
            <a:picLocks noGrp="1" noChangeAspect="1"/>
          </p:cNvPicPr>
          <p:nvPr>
            <p:ph idx="1"/>
          </p:nvPr>
        </p:nvPicPr>
        <p:blipFill>
          <a:blip r:embed="rId3"/>
          <a:stretch>
            <a:fillRect/>
          </a:stretch>
        </p:blipFill>
        <p:spPr>
          <a:xfrm>
            <a:off x="716267" y="2856615"/>
            <a:ext cx="3695501" cy="3054784"/>
          </a:xfrm>
        </p:spPr>
      </p:pic>
      <p:pic>
        <p:nvPicPr>
          <p:cNvPr id="5" name="Picture 5" descr="Shape, arrow&#10;&#10;Description automatically generated">
            <a:extLst>
              <a:ext uri="{FF2B5EF4-FFF2-40B4-BE49-F238E27FC236}">
                <a16:creationId xmlns:a16="http://schemas.microsoft.com/office/drawing/2014/main" id="{55D1BF20-C10B-A73A-F52D-E23F510CADA9}"/>
              </a:ext>
            </a:extLst>
          </p:cNvPr>
          <p:cNvPicPr>
            <a:picLocks noChangeAspect="1"/>
          </p:cNvPicPr>
          <p:nvPr/>
        </p:nvPicPr>
        <p:blipFill>
          <a:blip r:embed="rId4"/>
          <a:stretch>
            <a:fillRect/>
          </a:stretch>
        </p:blipFill>
        <p:spPr>
          <a:xfrm>
            <a:off x="4288655" y="2856958"/>
            <a:ext cx="3496155" cy="3063656"/>
          </a:xfrm>
          <a:prstGeom prst="rect">
            <a:avLst/>
          </a:prstGeom>
        </p:spPr>
      </p:pic>
      <p:pic>
        <p:nvPicPr>
          <p:cNvPr id="6" name="Picture 6">
            <a:extLst>
              <a:ext uri="{FF2B5EF4-FFF2-40B4-BE49-F238E27FC236}">
                <a16:creationId xmlns:a16="http://schemas.microsoft.com/office/drawing/2014/main" id="{FAFD4A13-8224-55BC-BE99-0E49022784A3}"/>
              </a:ext>
            </a:extLst>
          </p:cNvPr>
          <p:cNvPicPr>
            <a:picLocks noChangeAspect="1"/>
          </p:cNvPicPr>
          <p:nvPr/>
        </p:nvPicPr>
        <p:blipFill>
          <a:blip r:embed="rId5"/>
          <a:stretch>
            <a:fillRect/>
          </a:stretch>
        </p:blipFill>
        <p:spPr>
          <a:xfrm>
            <a:off x="7534069" y="2853012"/>
            <a:ext cx="3388692" cy="3060674"/>
          </a:xfrm>
          <a:prstGeom prst="rect">
            <a:avLst/>
          </a:prstGeom>
        </p:spPr>
      </p:pic>
    </p:spTree>
    <p:extLst>
      <p:ext uri="{BB962C8B-B14F-4D97-AF65-F5344CB8AC3E}">
        <p14:creationId xmlns:p14="http://schemas.microsoft.com/office/powerpoint/2010/main" val="83378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3CF390C0-D3B7-DFBA-7896-3A43E663D5A4}"/>
              </a:ext>
            </a:extLst>
          </p:cNvPr>
          <p:cNvPicPr>
            <a:picLocks noChangeAspect="1"/>
          </p:cNvPicPr>
          <p:nvPr/>
        </p:nvPicPr>
        <p:blipFill>
          <a:blip r:embed="rId3"/>
          <a:stretch>
            <a:fillRect/>
          </a:stretch>
        </p:blipFill>
        <p:spPr>
          <a:xfrm>
            <a:off x="4116" y="-3233"/>
            <a:ext cx="12183768" cy="6864467"/>
          </a:xfrm>
          <a:prstGeom prst="rect">
            <a:avLst/>
          </a:prstGeom>
        </p:spPr>
      </p:pic>
      <p:sp>
        <p:nvSpPr>
          <p:cNvPr id="2" name="Title 1">
            <a:extLst>
              <a:ext uri="{FF2B5EF4-FFF2-40B4-BE49-F238E27FC236}">
                <a16:creationId xmlns:a16="http://schemas.microsoft.com/office/drawing/2014/main" id="{15A8F2C9-9566-8E51-E0BD-52C580CE24CF}"/>
              </a:ext>
            </a:extLst>
          </p:cNvPr>
          <p:cNvSpPr>
            <a:spLocks noGrp="1"/>
          </p:cNvSpPr>
          <p:nvPr>
            <p:ph type="title"/>
          </p:nvPr>
        </p:nvSpPr>
        <p:spPr/>
        <p:txBody>
          <a:bodyPr>
            <a:normAutofit/>
          </a:bodyPr>
          <a:lstStyle/>
          <a:p>
            <a:r>
              <a:rPr lang="en-US" sz="6000" dirty="0">
                <a:latin typeface="a Buster Down" panose="02000503000000000000" pitchFamily="2" charset="0"/>
              </a:rPr>
              <a:t>Moses- Kieran</a:t>
            </a:r>
          </a:p>
        </p:txBody>
      </p:sp>
      <p:sp>
        <p:nvSpPr>
          <p:cNvPr id="3" name="Content Placeholder 2">
            <a:extLst>
              <a:ext uri="{FF2B5EF4-FFF2-40B4-BE49-F238E27FC236}">
                <a16:creationId xmlns:a16="http://schemas.microsoft.com/office/drawing/2014/main" id="{34C09357-A2CD-1F1F-3691-24DD1688BD19}"/>
              </a:ext>
            </a:extLst>
          </p:cNvPr>
          <p:cNvSpPr>
            <a:spLocks noGrp="1"/>
          </p:cNvSpPr>
          <p:nvPr>
            <p:ph idx="1"/>
          </p:nvPr>
        </p:nvSpPr>
        <p:spPr/>
        <p:txBody>
          <a:bodyPr vert="horz" lIns="91440" tIns="45720" rIns="91440" bIns="45720" rtlCol="0" anchor="t">
            <a:normAutofit/>
          </a:bodyPr>
          <a:lstStyle/>
          <a:p>
            <a:endParaRPr lang="en-US" dirty="0">
              <a:ea typeface="+mn-lt"/>
              <a:cs typeface="+mn-lt"/>
            </a:endParaRPr>
          </a:p>
          <a:p>
            <a:pPr>
              <a:buClr>
                <a:srgbClr val="BDB8AD"/>
              </a:buClr>
            </a:pPr>
            <a:endParaRPr lang="en-US" dirty="0"/>
          </a:p>
        </p:txBody>
      </p:sp>
      <p:pic>
        <p:nvPicPr>
          <p:cNvPr id="4" name="Online Media 3" title="Moses - Walk Cycle">
            <a:hlinkClick r:id="" action="ppaction://media"/>
            <a:extLst>
              <a:ext uri="{FF2B5EF4-FFF2-40B4-BE49-F238E27FC236}">
                <a16:creationId xmlns:a16="http://schemas.microsoft.com/office/drawing/2014/main" id="{EAACD8F6-4FEC-FBEC-3BB5-D04E142897F9}"/>
              </a:ext>
            </a:extLst>
          </p:cNvPr>
          <p:cNvPicPr>
            <a:picLocks noRot="1" noChangeAspect="1"/>
          </p:cNvPicPr>
          <p:nvPr>
            <a:videoFile r:link="rId1"/>
          </p:nvPr>
        </p:nvPicPr>
        <p:blipFill>
          <a:blip r:embed="rId4"/>
          <a:stretch>
            <a:fillRect/>
          </a:stretch>
        </p:blipFill>
        <p:spPr>
          <a:xfrm>
            <a:off x="1056661" y="1611131"/>
            <a:ext cx="4572000" cy="4572000"/>
          </a:xfrm>
          <a:prstGeom prst="rect">
            <a:avLst/>
          </a:prstGeom>
        </p:spPr>
      </p:pic>
      <p:sp>
        <p:nvSpPr>
          <p:cNvPr id="5" name="TextBox 4">
            <a:extLst>
              <a:ext uri="{FF2B5EF4-FFF2-40B4-BE49-F238E27FC236}">
                <a16:creationId xmlns:a16="http://schemas.microsoft.com/office/drawing/2014/main" id="{0E5AC38E-FFF4-B251-514E-DDCD950C291D}"/>
              </a:ext>
            </a:extLst>
          </p:cNvPr>
          <p:cNvSpPr txBox="1"/>
          <p:nvPr/>
        </p:nvSpPr>
        <p:spPr>
          <a:xfrm>
            <a:off x="1070708" y="632655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Video of Animation</a:t>
            </a:r>
          </a:p>
        </p:txBody>
      </p:sp>
      <p:pic>
        <p:nvPicPr>
          <p:cNvPr id="6" name="Picture 6">
            <a:extLst>
              <a:ext uri="{FF2B5EF4-FFF2-40B4-BE49-F238E27FC236}">
                <a16:creationId xmlns:a16="http://schemas.microsoft.com/office/drawing/2014/main" id="{DCA80548-4758-15D9-5B02-664BA6F13111}"/>
              </a:ext>
            </a:extLst>
          </p:cNvPr>
          <p:cNvPicPr>
            <a:picLocks noChangeAspect="1"/>
          </p:cNvPicPr>
          <p:nvPr/>
        </p:nvPicPr>
        <p:blipFill>
          <a:blip r:embed="rId5"/>
          <a:stretch>
            <a:fillRect/>
          </a:stretch>
        </p:blipFill>
        <p:spPr>
          <a:xfrm>
            <a:off x="7789912" y="251751"/>
            <a:ext cx="3075353" cy="3075353"/>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60C78E8A-7EF0-4A60-760C-2F1E767D6AC8}"/>
              </a:ext>
            </a:extLst>
          </p:cNvPr>
          <p:cNvPicPr>
            <a:picLocks noChangeAspect="1"/>
          </p:cNvPicPr>
          <p:nvPr/>
        </p:nvPicPr>
        <p:blipFill>
          <a:blip r:embed="rId6"/>
          <a:stretch>
            <a:fillRect/>
          </a:stretch>
        </p:blipFill>
        <p:spPr>
          <a:xfrm>
            <a:off x="7789912" y="3569787"/>
            <a:ext cx="3075353" cy="3075353"/>
          </a:xfrm>
          <a:prstGeom prst="rect">
            <a:avLst/>
          </a:prstGeom>
        </p:spPr>
      </p:pic>
    </p:spTree>
    <p:extLst>
      <p:ext uri="{BB962C8B-B14F-4D97-AF65-F5344CB8AC3E}">
        <p14:creationId xmlns:p14="http://schemas.microsoft.com/office/powerpoint/2010/main" val="364535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E6F5-2995-F8FD-91D5-B4384EA58109}"/>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Butterfly Fish- Melissa</a:t>
            </a:r>
          </a:p>
        </p:txBody>
      </p:sp>
      <p:pic>
        <p:nvPicPr>
          <p:cNvPr id="4" name="Picture 4" descr="Icon&#10;&#10;Description automatically generated">
            <a:extLst>
              <a:ext uri="{FF2B5EF4-FFF2-40B4-BE49-F238E27FC236}">
                <a16:creationId xmlns:a16="http://schemas.microsoft.com/office/drawing/2014/main" id="{05FF65BA-83C2-D836-4B7A-95FF01CDD334}"/>
              </a:ext>
            </a:extLst>
          </p:cNvPr>
          <p:cNvPicPr>
            <a:picLocks noGrp="1" noChangeAspect="1"/>
          </p:cNvPicPr>
          <p:nvPr>
            <p:ph idx="1"/>
          </p:nvPr>
        </p:nvPicPr>
        <p:blipFill>
          <a:blip r:embed="rId2"/>
          <a:stretch>
            <a:fillRect/>
          </a:stretch>
        </p:blipFill>
        <p:spPr>
          <a:xfrm>
            <a:off x="1026959" y="1726138"/>
            <a:ext cx="4746328" cy="2693887"/>
          </a:xfrm>
        </p:spPr>
      </p:pic>
      <p:pic>
        <p:nvPicPr>
          <p:cNvPr id="5" name="Picture 5" descr="Icon&#10;&#10;Description automatically generated">
            <a:extLst>
              <a:ext uri="{FF2B5EF4-FFF2-40B4-BE49-F238E27FC236}">
                <a16:creationId xmlns:a16="http://schemas.microsoft.com/office/drawing/2014/main" id="{978D6A61-C9BC-046B-5199-633C3283E71B}"/>
              </a:ext>
            </a:extLst>
          </p:cNvPr>
          <p:cNvPicPr>
            <a:picLocks noChangeAspect="1"/>
          </p:cNvPicPr>
          <p:nvPr/>
        </p:nvPicPr>
        <p:blipFill>
          <a:blip r:embed="rId3"/>
          <a:stretch>
            <a:fillRect/>
          </a:stretch>
        </p:blipFill>
        <p:spPr>
          <a:xfrm>
            <a:off x="6090249" y="1722947"/>
            <a:ext cx="4741652" cy="2678861"/>
          </a:xfrm>
          <a:prstGeom prst="rect">
            <a:avLst/>
          </a:prstGeom>
        </p:spPr>
      </p:pic>
      <p:pic>
        <p:nvPicPr>
          <p:cNvPr id="6" name="Picture 6">
            <a:extLst>
              <a:ext uri="{FF2B5EF4-FFF2-40B4-BE49-F238E27FC236}">
                <a16:creationId xmlns:a16="http://schemas.microsoft.com/office/drawing/2014/main" id="{1FF625A4-51C7-A7D0-70FF-7BCE5315A667}"/>
              </a:ext>
            </a:extLst>
          </p:cNvPr>
          <p:cNvPicPr>
            <a:picLocks noChangeAspect="1"/>
          </p:cNvPicPr>
          <p:nvPr/>
        </p:nvPicPr>
        <p:blipFill>
          <a:blip r:embed="rId4"/>
          <a:stretch>
            <a:fillRect/>
          </a:stretch>
        </p:blipFill>
        <p:spPr>
          <a:xfrm>
            <a:off x="4135666" y="4659614"/>
            <a:ext cx="3505200" cy="1972896"/>
          </a:xfrm>
          <a:prstGeom prst="rect">
            <a:avLst/>
          </a:prstGeom>
        </p:spPr>
      </p:pic>
    </p:spTree>
    <p:extLst>
      <p:ext uri="{BB962C8B-B14F-4D97-AF65-F5344CB8AC3E}">
        <p14:creationId xmlns:p14="http://schemas.microsoft.com/office/powerpoint/2010/main" val="29414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B13B-82BB-B6EC-4E02-DD3BB8213E48}"/>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Manta Ray- Melissa</a:t>
            </a:r>
          </a:p>
        </p:txBody>
      </p:sp>
      <p:pic>
        <p:nvPicPr>
          <p:cNvPr id="4" name="Picture 4">
            <a:extLst>
              <a:ext uri="{FF2B5EF4-FFF2-40B4-BE49-F238E27FC236}">
                <a16:creationId xmlns:a16="http://schemas.microsoft.com/office/drawing/2014/main" id="{8431B289-A197-7B3F-09FF-15A114C4C5E1}"/>
              </a:ext>
            </a:extLst>
          </p:cNvPr>
          <p:cNvPicPr>
            <a:picLocks noGrp="1" noChangeAspect="1"/>
          </p:cNvPicPr>
          <p:nvPr>
            <p:ph idx="1"/>
          </p:nvPr>
        </p:nvPicPr>
        <p:blipFill>
          <a:blip r:embed="rId2"/>
          <a:stretch>
            <a:fillRect/>
          </a:stretch>
        </p:blipFill>
        <p:spPr>
          <a:xfrm>
            <a:off x="2228144" y="1825625"/>
            <a:ext cx="7735712" cy="4351338"/>
          </a:xfrm>
        </p:spPr>
      </p:pic>
      <p:pic>
        <p:nvPicPr>
          <p:cNvPr id="5" name="Picture 5">
            <a:extLst>
              <a:ext uri="{FF2B5EF4-FFF2-40B4-BE49-F238E27FC236}">
                <a16:creationId xmlns:a16="http://schemas.microsoft.com/office/drawing/2014/main" id="{6A5E7F17-CEBE-240A-D145-7639FD6944C7}"/>
              </a:ext>
            </a:extLst>
          </p:cNvPr>
          <p:cNvPicPr>
            <a:picLocks noChangeAspect="1"/>
          </p:cNvPicPr>
          <p:nvPr/>
        </p:nvPicPr>
        <p:blipFill>
          <a:blip r:embed="rId3"/>
          <a:stretch>
            <a:fillRect/>
          </a:stretch>
        </p:blipFill>
        <p:spPr>
          <a:xfrm>
            <a:off x="6707554" y="1602398"/>
            <a:ext cx="3593123" cy="2021742"/>
          </a:xfrm>
          <a:prstGeom prst="rect">
            <a:avLst/>
          </a:prstGeom>
        </p:spPr>
      </p:pic>
      <p:pic>
        <p:nvPicPr>
          <p:cNvPr id="6" name="Picture 6">
            <a:extLst>
              <a:ext uri="{FF2B5EF4-FFF2-40B4-BE49-F238E27FC236}">
                <a16:creationId xmlns:a16="http://schemas.microsoft.com/office/drawing/2014/main" id="{DC9EB93A-8062-9411-8A40-2F9E2AD4CC06}"/>
              </a:ext>
            </a:extLst>
          </p:cNvPr>
          <p:cNvPicPr>
            <a:picLocks noChangeAspect="1"/>
          </p:cNvPicPr>
          <p:nvPr/>
        </p:nvPicPr>
        <p:blipFill>
          <a:blip r:embed="rId4"/>
          <a:stretch>
            <a:fillRect/>
          </a:stretch>
        </p:blipFill>
        <p:spPr>
          <a:xfrm>
            <a:off x="1481016" y="1602398"/>
            <a:ext cx="3436815" cy="1933819"/>
          </a:xfrm>
          <a:prstGeom prst="rect">
            <a:avLst/>
          </a:prstGeom>
        </p:spPr>
      </p:pic>
    </p:spTree>
    <p:extLst>
      <p:ext uri="{BB962C8B-B14F-4D97-AF65-F5344CB8AC3E}">
        <p14:creationId xmlns:p14="http://schemas.microsoft.com/office/powerpoint/2010/main" val="3362834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436-8DFB-1936-3F0D-E36282722105}"/>
              </a:ext>
            </a:extLst>
          </p:cNvPr>
          <p:cNvSpPr>
            <a:spLocks noGrp="1"/>
          </p:cNvSpPr>
          <p:nvPr>
            <p:ph type="title"/>
          </p:nvPr>
        </p:nvSpPr>
        <p:spPr>
          <a:xfrm>
            <a:off x="546651" y="291615"/>
            <a:ext cx="8528279" cy="1325563"/>
          </a:xfrm>
        </p:spPr>
        <p:txBody>
          <a:bodyPr>
            <a:normAutofit/>
          </a:bodyPr>
          <a:lstStyle/>
          <a:p>
            <a:r>
              <a:rPr lang="en-US" sz="6000" dirty="0">
                <a:solidFill>
                  <a:schemeClr val="bg1"/>
                </a:solidFill>
                <a:latin typeface="a Buster Down" panose="02000503000000000000" pitchFamily="2" charset="0"/>
              </a:rPr>
              <a:t>Sea Anemone- Melissa</a:t>
            </a:r>
          </a:p>
        </p:txBody>
      </p:sp>
      <p:pic>
        <p:nvPicPr>
          <p:cNvPr id="4" name="Picture 4" descr="Logo&#10;&#10;Description automatically generated">
            <a:extLst>
              <a:ext uri="{FF2B5EF4-FFF2-40B4-BE49-F238E27FC236}">
                <a16:creationId xmlns:a16="http://schemas.microsoft.com/office/drawing/2014/main" id="{944096D3-061B-A3DB-DE19-77796F4B262E}"/>
              </a:ext>
            </a:extLst>
          </p:cNvPr>
          <p:cNvPicPr>
            <a:picLocks noGrp="1" noChangeAspect="1"/>
          </p:cNvPicPr>
          <p:nvPr>
            <p:ph idx="1"/>
          </p:nvPr>
        </p:nvPicPr>
        <p:blipFill>
          <a:blip r:embed="rId2"/>
          <a:stretch>
            <a:fillRect/>
          </a:stretch>
        </p:blipFill>
        <p:spPr>
          <a:xfrm>
            <a:off x="1677075" y="1835443"/>
            <a:ext cx="8409788" cy="4732338"/>
          </a:xfrm>
        </p:spPr>
      </p:pic>
      <p:pic>
        <p:nvPicPr>
          <p:cNvPr id="5" name="Picture 5" descr="A picture containing candelabrum, light&#10;&#10;Description automatically generated">
            <a:extLst>
              <a:ext uri="{FF2B5EF4-FFF2-40B4-BE49-F238E27FC236}">
                <a16:creationId xmlns:a16="http://schemas.microsoft.com/office/drawing/2014/main" id="{1B955C72-A636-236D-1DAE-C3D2931EBB27}"/>
              </a:ext>
            </a:extLst>
          </p:cNvPr>
          <p:cNvPicPr>
            <a:picLocks noChangeAspect="1"/>
          </p:cNvPicPr>
          <p:nvPr/>
        </p:nvPicPr>
        <p:blipFill>
          <a:blip r:embed="rId3"/>
          <a:stretch>
            <a:fillRect/>
          </a:stretch>
        </p:blipFill>
        <p:spPr>
          <a:xfrm>
            <a:off x="1676400" y="1885705"/>
            <a:ext cx="2743200" cy="1543050"/>
          </a:xfrm>
          <a:prstGeom prst="rect">
            <a:avLst/>
          </a:prstGeom>
        </p:spPr>
      </p:pic>
      <p:pic>
        <p:nvPicPr>
          <p:cNvPr id="6" name="Picture 6" descr="Shape, arrow&#10;&#10;Description automatically generated">
            <a:extLst>
              <a:ext uri="{FF2B5EF4-FFF2-40B4-BE49-F238E27FC236}">
                <a16:creationId xmlns:a16="http://schemas.microsoft.com/office/drawing/2014/main" id="{0BA3A316-656C-7BCD-7282-07127AFBD467}"/>
              </a:ext>
            </a:extLst>
          </p:cNvPr>
          <p:cNvPicPr>
            <a:picLocks noChangeAspect="1"/>
          </p:cNvPicPr>
          <p:nvPr/>
        </p:nvPicPr>
        <p:blipFill>
          <a:blip r:embed="rId4"/>
          <a:stretch>
            <a:fillRect/>
          </a:stretch>
        </p:blipFill>
        <p:spPr>
          <a:xfrm>
            <a:off x="7352323" y="5021629"/>
            <a:ext cx="2743200" cy="1543050"/>
          </a:xfrm>
          <a:prstGeom prst="rect">
            <a:avLst/>
          </a:prstGeom>
        </p:spPr>
      </p:pic>
      <p:pic>
        <p:nvPicPr>
          <p:cNvPr id="8" name="Picture 8" descr="A picture containing text&#10;&#10;Description automatically generated">
            <a:extLst>
              <a:ext uri="{FF2B5EF4-FFF2-40B4-BE49-F238E27FC236}">
                <a16:creationId xmlns:a16="http://schemas.microsoft.com/office/drawing/2014/main" id="{56F84719-A5D5-7050-D463-42AEDA4D95CA}"/>
              </a:ext>
            </a:extLst>
          </p:cNvPr>
          <p:cNvPicPr>
            <a:picLocks noChangeAspect="1"/>
          </p:cNvPicPr>
          <p:nvPr/>
        </p:nvPicPr>
        <p:blipFill>
          <a:blip r:embed="rId5"/>
          <a:stretch>
            <a:fillRect/>
          </a:stretch>
        </p:blipFill>
        <p:spPr>
          <a:xfrm>
            <a:off x="1676400" y="4709014"/>
            <a:ext cx="3290276" cy="1855665"/>
          </a:xfrm>
          <a:prstGeom prst="rect">
            <a:avLst/>
          </a:prstGeom>
        </p:spPr>
      </p:pic>
      <p:pic>
        <p:nvPicPr>
          <p:cNvPr id="9" name="Picture 9" descr="Shape&#10;&#10;Description automatically generated">
            <a:extLst>
              <a:ext uri="{FF2B5EF4-FFF2-40B4-BE49-F238E27FC236}">
                <a16:creationId xmlns:a16="http://schemas.microsoft.com/office/drawing/2014/main" id="{E74F4626-4D6D-0E3E-0AFE-35ABB34B1CC9}"/>
              </a:ext>
            </a:extLst>
          </p:cNvPr>
          <p:cNvPicPr>
            <a:picLocks noChangeAspect="1"/>
          </p:cNvPicPr>
          <p:nvPr/>
        </p:nvPicPr>
        <p:blipFill>
          <a:blip r:embed="rId6"/>
          <a:stretch>
            <a:fillRect/>
          </a:stretch>
        </p:blipFill>
        <p:spPr>
          <a:xfrm>
            <a:off x="6883400" y="1885706"/>
            <a:ext cx="3212123" cy="1816588"/>
          </a:xfrm>
          <a:prstGeom prst="rect">
            <a:avLst/>
          </a:prstGeom>
        </p:spPr>
      </p:pic>
    </p:spTree>
    <p:extLst>
      <p:ext uri="{BB962C8B-B14F-4D97-AF65-F5344CB8AC3E}">
        <p14:creationId xmlns:p14="http://schemas.microsoft.com/office/powerpoint/2010/main" val="61342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297A-704F-6CF7-91D5-2B209B256D62}"/>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Coral- Melissa</a:t>
            </a:r>
          </a:p>
        </p:txBody>
      </p:sp>
      <p:pic>
        <p:nvPicPr>
          <p:cNvPr id="7" name="Picture 7">
            <a:extLst>
              <a:ext uri="{FF2B5EF4-FFF2-40B4-BE49-F238E27FC236}">
                <a16:creationId xmlns:a16="http://schemas.microsoft.com/office/drawing/2014/main" id="{EAFEE73B-26F2-7B80-200C-F618638659F2}"/>
              </a:ext>
            </a:extLst>
          </p:cNvPr>
          <p:cNvPicPr>
            <a:picLocks noGrp="1" noChangeAspect="1"/>
          </p:cNvPicPr>
          <p:nvPr>
            <p:ph idx="1"/>
          </p:nvPr>
        </p:nvPicPr>
        <p:blipFill>
          <a:blip r:embed="rId2"/>
          <a:stretch>
            <a:fillRect/>
          </a:stretch>
        </p:blipFill>
        <p:spPr>
          <a:xfrm>
            <a:off x="2228144" y="1825625"/>
            <a:ext cx="7735712" cy="4351338"/>
          </a:xfrm>
        </p:spPr>
      </p:pic>
      <p:pic>
        <p:nvPicPr>
          <p:cNvPr id="8" name="Picture 8">
            <a:extLst>
              <a:ext uri="{FF2B5EF4-FFF2-40B4-BE49-F238E27FC236}">
                <a16:creationId xmlns:a16="http://schemas.microsoft.com/office/drawing/2014/main" id="{61982D69-4064-7B83-5432-501EC15A45B1}"/>
              </a:ext>
            </a:extLst>
          </p:cNvPr>
          <p:cNvPicPr>
            <a:picLocks noChangeAspect="1"/>
          </p:cNvPicPr>
          <p:nvPr/>
        </p:nvPicPr>
        <p:blipFill>
          <a:blip r:embed="rId3"/>
          <a:stretch>
            <a:fillRect/>
          </a:stretch>
        </p:blipFill>
        <p:spPr>
          <a:xfrm>
            <a:off x="8143631" y="4660168"/>
            <a:ext cx="3690815" cy="2080357"/>
          </a:xfrm>
          <a:prstGeom prst="rect">
            <a:avLst/>
          </a:prstGeom>
        </p:spPr>
      </p:pic>
      <p:pic>
        <p:nvPicPr>
          <p:cNvPr id="9" name="Picture 9">
            <a:extLst>
              <a:ext uri="{FF2B5EF4-FFF2-40B4-BE49-F238E27FC236}">
                <a16:creationId xmlns:a16="http://schemas.microsoft.com/office/drawing/2014/main" id="{E2124A8A-4072-8FB1-451E-D120B2BB632B}"/>
              </a:ext>
            </a:extLst>
          </p:cNvPr>
          <p:cNvPicPr>
            <a:picLocks noChangeAspect="1"/>
          </p:cNvPicPr>
          <p:nvPr/>
        </p:nvPicPr>
        <p:blipFill>
          <a:blip r:embed="rId4"/>
          <a:stretch>
            <a:fillRect/>
          </a:stretch>
        </p:blipFill>
        <p:spPr>
          <a:xfrm>
            <a:off x="347785" y="3927475"/>
            <a:ext cx="5068277" cy="2852127"/>
          </a:xfrm>
          <a:prstGeom prst="rect">
            <a:avLst/>
          </a:prstGeom>
        </p:spPr>
      </p:pic>
      <p:pic>
        <p:nvPicPr>
          <p:cNvPr id="10" name="Picture 10">
            <a:extLst>
              <a:ext uri="{FF2B5EF4-FFF2-40B4-BE49-F238E27FC236}">
                <a16:creationId xmlns:a16="http://schemas.microsoft.com/office/drawing/2014/main" id="{F786FFEE-9721-C5C9-9AF8-1530079009A9}"/>
              </a:ext>
            </a:extLst>
          </p:cNvPr>
          <p:cNvPicPr>
            <a:picLocks noChangeAspect="1"/>
          </p:cNvPicPr>
          <p:nvPr/>
        </p:nvPicPr>
        <p:blipFill>
          <a:blip r:embed="rId5"/>
          <a:stretch>
            <a:fillRect/>
          </a:stretch>
        </p:blipFill>
        <p:spPr>
          <a:xfrm>
            <a:off x="347785" y="1543783"/>
            <a:ext cx="5292969" cy="2979126"/>
          </a:xfrm>
          <a:prstGeom prst="rect">
            <a:avLst/>
          </a:prstGeom>
        </p:spPr>
      </p:pic>
    </p:spTree>
    <p:extLst>
      <p:ext uri="{BB962C8B-B14F-4D97-AF65-F5344CB8AC3E}">
        <p14:creationId xmlns:p14="http://schemas.microsoft.com/office/powerpoint/2010/main" val="2415112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BCD45-1380-5B1C-A7D2-9C4600BAB775}"/>
              </a:ext>
            </a:extLst>
          </p:cNvPr>
          <p:cNvSpPr>
            <a:spLocks noGrp="1"/>
          </p:cNvSpPr>
          <p:nvPr>
            <p:ph type="title"/>
          </p:nvPr>
        </p:nvSpPr>
        <p:spPr>
          <a:xfrm>
            <a:off x="737694" y="331416"/>
            <a:ext cx="4895935" cy="1325563"/>
          </a:xfrm>
        </p:spPr>
        <p:txBody>
          <a:bodyPr>
            <a:noAutofit/>
          </a:bodyPr>
          <a:lstStyle/>
          <a:p>
            <a:r>
              <a:rPr lang="en-US" sz="6000" dirty="0">
                <a:solidFill>
                  <a:schemeClr val="bg1"/>
                </a:solidFill>
                <a:latin typeface="a Buster Down" panose="02000503000000000000" pitchFamily="2" charset="0"/>
              </a:rPr>
              <a:t>Sea Turtle- Melissa</a:t>
            </a:r>
          </a:p>
        </p:txBody>
      </p:sp>
      <p:pic>
        <p:nvPicPr>
          <p:cNvPr id="4" name="Picture 4">
            <a:extLst>
              <a:ext uri="{FF2B5EF4-FFF2-40B4-BE49-F238E27FC236}">
                <a16:creationId xmlns:a16="http://schemas.microsoft.com/office/drawing/2014/main" id="{98F664B1-2BF7-83E1-D1DA-AD694877649C}"/>
              </a:ext>
            </a:extLst>
          </p:cNvPr>
          <p:cNvPicPr>
            <a:picLocks noGrp="1" noChangeAspect="1"/>
          </p:cNvPicPr>
          <p:nvPr>
            <p:ph idx="1"/>
          </p:nvPr>
        </p:nvPicPr>
        <p:blipFill>
          <a:blip r:embed="rId2"/>
          <a:stretch>
            <a:fillRect/>
          </a:stretch>
        </p:blipFill>
        <p:spPr>
          <a:xfrm>
            <a:off x="4363625" y="1750366"/>
            <a:ext cx="7735712" cy="4351338"/>
          </a:xfrm>
        </p:spPr>
      </p:pic>
      <p:pic>
        <p:nvPicPr>
          <p:cNvPr id="5" name="Picture 5">
            <a:extLst>
              <a:ext uri="{FF2B5EF4-FFF2-40B4-BE49-F238E27FC236}">
                <a16:creationId xmlns:a16="http://schemas.microsoft.com/office/drawing/2014/main" id="{8790B26D-1714-8293-1E7F-241A00CAADAE}"/>
              </a:ext>
            </a:extLst>
          </p:cNvPr>
          <p:cNvPicPr>
            <a:picLocks noChangeAspect="1"/>
          </p:cNvPicPr>
          <p:nvPr/>
        </p:nvPicPr>
        <p:blipFill>
          <a:blip r:embed="rId3"/>
          <a:stretch>
            <a:fillRect/>
          </a:stretch>
        </p:blipFill>
        <p:spPr>
          <a:xfrm>
            <a:off x="84015" y="3321783"/>
            <a:ext cx="5761892" cy="3242896"/>
          </a:xfrm>
          <a:prstGeom prst="rect">
            <a:avLst/>
          </a:prstGeom>
        </p:spPr>
      </p:pic>
      <p:pic>
        <p:nvPicPr>
          <p:cNvPr id="6" name="Picture 6" descr="A picture containing seat, stool, furniture&#10;&#10;Description automatically generated">
            <a:extLst>
              <a:ext uri="{FF2B5EF4-FFF2-40B4-BE49-F238E27FC236}">
                <a16:creationId xmlns:a16="http://schemas.microsoft.com/office/drawing/2014/main" id="{26BB271C-7978-BAE1-895D-D864B5A045FB}"/>
              </a:ext>
            </a:extLst>
          </p:cNvPr>
          <p:cNvPicPr>
            <a:picLocks noChangeAspect="1"/>
          </p:cNvPicPr>
          <p:nvPr/>
        </p:nvPicPr>
        <p:blipFill>
          <a:blip r:embed="rId4"/>
          <a:stretch>
            <a:fillRect/>
          </a:stretch>
        </p:blipFill>
        <p:spPr>
          <a:xfrm>
            <a:off x="84015" y="1661013"/>
            <a:ext cx="4276969" cy="2412511"/>
          </a:xfrm>
          <a:prstGeom prst="rect">
            <a:avLst/>
          </a:prstGeom>
        </p:spPr>
      </p:pic>
    </p:spTree>
    <p:extLst>
      <p:ext uri="{BB962C8B-B14F-4D97-AF65-F5344CB8AC3E}">
        <p14:creationId xmlns:p14="http://schemas.microsoft.com/office/powerpoint/2010/main" val="3953428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6937-E305-BD15-B7DF-F307705BCF0F}"/>
              </a:ext>
            </a:extLst>
          </p:cNvPr>
          <p:cNvSpPr>
            <a:spLocks noGrp="1"/>
          </p:cNvSpPr>
          <p:nvPr>
            <p:ph type="title"/>
          </p:nvPr>
        </p:nvSpPr>
        <p:spPr>
          <a:xfrm>
            <a:off x="-1144310" y="45483"/>
            <a:ext cx="8384620" cy="1052755"/>
          </a:xfrm>
        </p:spPr>
        <p:txBody>
          <a:bodyPr vert="horz" lIns="91440" tIns="45720" rIns="91440" bIns="45720" rtlCol="0" anchor="b">
            <a:normAutofit/>
          </a:bodyPr>
          <a:lstStyle/>
          <a:p>
            <a:pPr algn="ctr"/>
            <a:r>
              <a:rPr lang="en-US" sz="6000" dirty="0">
                <a:solidFill>
                  <a:schemeClr val="bg1"/>
                </a:solidFill>
                <a:latin typeface="a Buster Down" panose="02000503000000000000" pitchFamily="2" charset="0"/>
              </a:rPr>
              <a:t>Surgeon Fish- Melissa</a:t>
            </a:r>
            <a:endParaRPr lang="en-US" sz="6000" dirty="0">
              <a:solidFill>
                <a:schemeClr val="bg1"/>
              </a:solidFill>
              <a:latin typeface="a Buster Down" panose="02000503000000000000" pitchFamily="2" charset="0"/>
              <a:cs typeface="Calibri Light"/>
            </a:endParaRPr>
          </a:p>
        </p:txBody>
      </p:sp>
      <p:pic>
        <p:nvPicPr>
          <p:cNvPr id="4" name="Picture 4" descr="A picture containing text&#10;&#10;Description automatically generated">
            <a:extLst>
              <a:ext uri="{FF2B5EF4-FFF2-40B4-BE49-F238E27FC236}">
                <a16:creationId xmlns:a16="http://schemas.microsoft.com/office/drawing/2014/main" id="{469BEDEE-F128-66D6-76AF-505CFA941F5D}"/>
              </a:ext>
            </a:extLst>
          </p:cNvPr>
          <p:cNvPicPr>
            <a:picLocks noGrp="1" noChangeAspect="1"/>
          </p:cNvPicPr>
          <p:nvPr>
            <p:ph idx="1"/>
          </p:nvPr>
        </p:nvPicPr>
        <p:blipFill rotWithShape="1">
          <a:blip r:embed="rId2"/>
          <a:srcRect l="21592" r="24736" b="1"/>
          <a:stretch/>
        </p:blipFill>
        <p:spPr>
          <a:xfrm>
            <a:off x="9437" y="1100567"/>
            <a:ext cx="4077335" cy="4273175"/>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3091C956-AD3A-2FBA-69A2-44BE06463B59}"/>
              </a:ext>
            </a:extLst>
          </p:cNvPr>
          <p:cNvPicPr>
            <a:picLocks noChangeAspect="1"/>
          </p:cNvPicPr>
          <p:nvPr/>
        </p:nvPicPr>
        <p:blipFill rotWithShape="1">
          <a:blip r:embed="rId3"/>
          <a:srcRect l="25995" r="20840" b="1"/>
          <a:stretch/>
        </p:blipFill>
        <p:spPr>
          <a:xfrm>
            <a:off x="4080904" y="1100567"/>
            <a:ext cx="4038823" cy="4273175"/>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15B7A6AE-3230-C417-CE15-6E53864E72A0}"/>
              </a:ext>
            </a:extLst>
          </p:cNvPr>
          <p:cNvPicPr>
            <a:picLocks noChangeAspect="1"/>
          </p:cNvPicPr>
          <p:nvPr/>
        </p:nvPicPr>
        <p:blipFill rotWithShape="1">
          <a:blip r:embed="rId4"/>
          <a:srcRect l="24224" r="22104" b="1"/>
          <a:stretch/>
        </p:blipFill>
        <p:spPr>
          <a:xfrm>
            <a:off x="8119173" y="1100567"/>
            <a:ext cx="4077335" cy="4273175"/>
          </a:xfrm>
          <a:prstGeom prst="rect">
            <a:avLst/>
          </a:prstGeom>
        </p:spPr>
      </p:pic>
    </p:spTree>
    <p:extLst>
      <p:ext uri="{BB962C8B-B14F-4D97-AF65-F5344CB8AC3E}">
        <p14:creationId xmlns:p14="http://schemas.microsoft.com/office/powerpoint/2010/main" val="1586903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7B80-20FF-67C8-88C0-BEADE91498AA}"/>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Seaweed</a:t>
            </a:r>
            <a:endParaRPr lang="en-US" sz="6000" dirty="0">
              <a:solidFill>
                <a:schemeClr val="bg1"/>
              </a:solidFill>
              <a:latin typeface="a Buster Down" panose="02000503000000000000" pitchFamily="2" charset="0"/>
              <a:cs typeface="Calibri Light"/>
            </a:endParaRPr>
          </a:p>
        </p:txBody>
      </p:sp>
      <p:pic>
        <p:nvPicPr>
          <p:cNvPr id="4" name="Picture 4">
            <a:extLst>
              <a:ext uri="{FF2B5EF4-FFF2-40B4-BE49-F238E27FC236}">
                <a16:creationId xmlns:a16="http://schemas.microsoft.com/office/drawing/2014/main" id="{5D0A5466-2B67-9010-77E3-68BF44F389C7}"/>
              </a:ext>
            </a:extLst>
          </p:cNvPr>
          <p:cNvPicPr>
            <a:picLocks noGrp="1" noChangeAspect="1"/>
          </p:cNvPicPr>
          <p:nvPr>
            <p:ph idx="1"/>
          </p:nvPr>
        </p:nvPicPr>
        <p:blipFill>
          <a:blip r:embed="rId2"/>
          <a:stretch>
            <a:fillRect/>
          </a:stretch>
        </p:blipFill>
        <p:spPr>
          <a:xfrm>
            <a:off x="2873700" y="1690688"/>
            <a:ext cx="7735712" cy="4351338"/>
          </a:xfrm>
        </p:spPr>
      </p:pic>
      <p:pic>
        <p:nvPicPr>
          <p:cNvPr id="5" name="Picture 5" descr="A picture containing plant, night sky&#10;&#10;Description automatically generated">
            <a:extLst>
              <a:ext uri="{FF2B5EF4-FFF2-40B4-BE49-F238E27FC236}">
                <a16:creationId xmlns:a16="http://schemas.microsoft.com/office/drawing/2014/main" id="{C05FA3E4-2A1A-CE5F-A5C4-8BCC78BE89F9}"/>
              </a:ext>
            </a:extLst>
          </p:cNvPr>
          <p:cNvPicPr>
            <a:picLocks noChangeAspect="1"/>
          </p:cNvPicPr>
          <p:nvPr/>
        </p:nvPicPr>
        <p:blipFill>
          <a:blip r:embed="rId3"/>
          <a:stretch>
            <a:fillRect/>
          </a:stretch>
        </p:blipFill>
        <p:spPr>
          <a:xfrm>
            <a:off x="230554" y="3810245"/>
            <a:ext cx="5097584" cy="2871665"/>
          </a:xfrm>
          <a:prstGeom prst="rect">
            <a:avLst/>
          </a:prstGeom>
        </p:spPr>
      </p:pic>
      <p:pic>
        <p:nvPicPr>
          <p:cNvPr id="6" name="Picture 6">
            <a:extLst>
              <a:ext uri="{FF2B5EF4-FFF2-40B4-BE49-F238E27FC236}">
                <a16:creationId xmlns:a16="http://schemas.microsoft.com/office/drawing/2014/main" id="{9504BCEE-8452-6BDD-ACBB-CF09646E8E1D}"/>
              </a:ext>
            </a:extLst>
          </p:cNvPr>
          <p:cNvPicPr>
            <a:picLocks noChangeAspect="1"/>
          </p:cNvPicPr>
          <p:nvPr/>
        </p:nvPicPr>
        <p:blipFill>
          <a:blip r:embed="rId4"/>
          <a:stretch>
            <a:fillRect/>
          </a:stretch>
        </p:blipFill>
        <p:spPr>
          <a:xfrm>
            <a:off x="230554" y="1670783"/>
            <a:ext cx="4403969" cy="2500434"/>
          </a:xfrm>
          <a:prstGeom prst="rect">
            <a:avLst/>
          </a:prstGeom>
        </p:spPr>
      </p:pic>
    </p:spTree>
    <p:extLst>
      <p:ext uri="{BB962C8B-B14F-4D97-AF65-F5344CB8AC3E}">
        <p14:creationId xmlns:p14="http://schemas.microsoft.com/office/powerpoint/2010/main" val="2567983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nature, wave, waterfall&#10;&#10;Description automatically generated">
            <a:extLst>
              <a:ext uri="{FF2B5EF4-FFF2-40B4-BE49-F238E27FC236}">
                <a16:creationId xmlns:a16="http://schemas.microsoft.com/office/drawing/2014/main" id="{B0D9D4FD-D641-244D-A44C-88ECD2A8CF84}"/>
              </a:ext>
            </a:extLst>
          </p:cNvPr>
          <p:cNvPicPr>
            <a:picLocks noChangeAspect="1"/>
          </p:cNvPicPr>
          <p:nvPr/>
        </p:nvPicPr>
        <p:blipFill>
          <a:blip r:embed="rId3"/>
          <a:stretch>
            <a:fillRect/>
          </a:stretch>
        </p:blipFill>
        <p:spPr>
          <a:xfrm>
            <a:off x="0" y="-308758"/>
            <a:ext cx="12192000" cy="8940801"/>
          </a:xfrm>
          <a:prstGeom prst="rect">
            <a:avLst/>
          </a:prstGeom>
        </p:spPr>
      </p:pic>
      <p:sp>
        <p:nvSpPr>
          <p:cNvPr id="2" name="Title 1">
            <a:extLst>
              <a:ext uri="{FF2B5EF4-FFF2-40B4-BE49-F238E27FC236}">
                <a16:creationId xmlns:a16="http://schemas.microsoft.com/office/drawing/2014/main" id="{C96FFBB3-1E10-6846-9D63-110290479986}"/>
              </a:ext>
            </a:extLst>
          </p:cNvPr>
          <p:cNvSpPr>
            <a:spLocks noGrp="1"/>
          </p:cNvSpPr>
          <p:nvPr>
            <p:ph type="title"/>
          </p:nvPr>
        </p:nvSpPr>
        <p:spPr/>
        <p:txBody>
          <a:bodyPr/>
          <a:lstStyle/>
          <a:p>
            <a:r>
              <a:rPr lang="en-US" sz="6000" dirty="0">
                <a:solidFill>
                  <a:schemeClr val="bg2"/>
                </a:solidFill>
                <a:latin typeface="a Buster Down" panose="02000503000000000000" pitchFamily="2" charset="0"/>
              </a:rPr>
              <a:t>    Purpose </a:t>
            </a:r>
            <a:r>
              <a:rPr lang="en-US" sz="6000" dirty="0">
                <a:solidFill>
                  <a:schemeClr val="tx1"/>
                </a:solidFill>
                <a:latin typeface="a Buster Down" panose="02000503000000000000" pitchFamily="2" charset="0"/>
              </a:rPr>
              <a:t>of the Pr</a:t>
            </a:r>
            <a:r>
              <a:rPr lang="en-US" sz="6000" dirty="0">
                <a:solidFill>
                  <a:schemeClr val="bg2"/>
                </a:solidFill>
                <a:latin typeface="a Buster Down" panose="02000503000000000000" pitchFamily="2" charset="0"/>
              </a:rPr>
              <a:t>oject</a:t>
            </a:r>
            <a:r>
              <a:rPr lang="en-US" sz="6000" dirty="0"/>
              <a:t>	</a:t>
            </a:r>
          </a:p>
        </p:txBody>
      </p:sp>
      <p:sp>
        <p:nvSpPr>
          <p:cNvPr id="3" name="Content Placeholder 2">
            <a:extLst>
              <a:ext uri="{FF2B5EF4-FFF2-40B4-BE49-F238E27FC236}">
                <a16:creationId xmlns:a16="http://schemas.microsoft.com/office/drawing/2014/main" id="{DF0F2BE7-7AC2-7345-8B2C-F1AAE9756DE4}"/>
              </a:ext>
            </a:extLst>
          </p:cNvPr>
          <p:cNvSpPr>
            <a:spLocks noGrp="1"/>
          </p:cNvSpPr>
          <p:nvPr>
            <p:ph idx="1"/>
          </p:nvPr>
        </p:nvSpPr>
        <p:spPr/>
        <p:txBody>
          <a:bodyPr vert="horz" lIns="91440" tIns="45720" rIns="91440" bIns="45720" rtlCol="0" anchor="t">
            <a:normAutofit/>
          </a:bodyPr>
          <a:lstStyle/>
          <a:p>
            <a:r>
              <a:rPr lang="en-US" sz="3500" dirty="0">
                <a:solidFill>
                  <a:schemeClr val="bg2"/>
                </a:solidFill>
              </a:rPr>
              <a:t>“The purpose of this </a:t>
            </a:r>
            <a:r>
              <a:rPr lang="en-US" sz="3500" dirty="0">
                <a:solidFill>
                  <a:schemeClr val="tx1"/>
                </a:solidFill>
              </a:rPr>
              <a:t>project is to creat</a:t>
            </a:r>
            <a:r>
              <a:rPr lang="en-US" sz="3500" dirty="0">
                <a:solidFill>
                  <a:schemeClr val="bg2"/>
                </a:solidFill>
              </a:rPr>
              <a:t>e a visual experience that exemplifies </a:t>
            </a:r>
            <a:r>
              <a:rPr lang="en-US" sz="3500" dirty="0">
                <a:solidFill>
                  <a:schemeClr val="tx1"/>
                </a:solidFill>
              </a:rPr>
              <a:t>the power of God’s </a:t>
            </a:r>
            <a:r>
              <a:rPr lang="en-US" sz="3500" dirty="0">
                <a:solidFill>
                  <a:schemeClr val="bg2"/>
                </a:solidFill>
              </a:rPr>
              <a:t>miracle at the Red Sea”</a:t>
            </a:r>
          </a:p>
          <a:p>
            <a:r>
              <a:rPr lang="en-US" sz="3500" dirty="0">
                <a:solidFill>
                  <a:schemeClr val="bg2"/>
                </a:solidFill>
              </a:rPr>
              <a:t>People do not understand the magnit</a:t>
            </a:r>
            <a:r>
              <a:rPr lang="en-US" sz="3500" dirty="0">
                <a:solidFill>
                  <a:schemeClr val="tx1"/>
                </a:solidFill>
              </a:rPr>
              <a:t>ude of the </a:t>
            </a:r>
            <a:r>
              <a:rPr lang="en-US" sz="3500" dirty="0">
                <a:solidFill>
                  <a:schemeClr val="bg2"/>
                </a:solidFill>
              </a:rPr>
              <a:t>event that occurred, so this project att</a:t>
            </a:r>
            <a:r>
              <a:rPr lang="en-US" sz="3500" dirty="0">
                <a:solidFill>
                  <a:schemeClr val="tx1"/>
                </a:solidFill>
              </a:rPr>
              <a:t>empts to show </a:t>
            </a:r>
            <a:r>
              <a:rPr lang="en-US" sz="3500" dirty="0">
                <a:solidFill>
                  <a:schemeClr val="bg2"/>
                </a:solidFill>
              </a:rPr>
              <a:t>a dramatic representation of this histo</a:t>
            </a:r>
            <a:r>
              <a:rPr lang="en-US" sz="3500" dirty="0">
                <a:solidFill>
                  <a:schemeClr val="tx1"/>
                </a:solidFill>
              </a:rPr>
              <a:t>rical event.</a:t>
            </a:r>
          </a:p>
          <a:p>
            <a:endParaRPr lang="en-US" dirty="0"/>
          </a:p>
        </p:txBody>
      </p:sp>
      <p:sp>
        <p:nvSpPr>
          <p:cNvPr id="6" name="TextBox 5">
            <a:extLst>
              <a:ext uri="{FF2B5EF4-FFF2-40B4-BE49-F238E27FC236}">
                <a16:creationId xmlns:a16="http://schemas.microsoft.com/office/drawing/2014/main" id="{9A344020-638E-BA4D-86C9-01F4861FF65E}"/>
              </a:ext>
            </a:extLst>
          </p:cNvPr>
          <p:cNvSpPr txBox="1"/>
          <p:nvPr/>
        </p:nvSpPr>
        <p:spPr>
          <a:xfrm>
            <a:off x="157163" y="6271895"/>
            <a:ext cx="2971800" cy="338554"/>
          </a:xfrm>
          <a:prstGeom prst="rect">
            <a:avLst/>
          </a:prstGeom>
          <a:noFill/>
        </p:spPr>
        <p:txBody>
          <a:bodyPr wrap="square" rtlCol="0">
            <a:spAutoFit/>
          </a:bodyPr>
          <a:lstStyle/>
          <a:p>
            <a:r>
              <a:rPr lang="en-US" sz="800" dirty="0">
                <a:solidFill>
                  <a:schemeClr val="bg1"/>
                </a:solidFill>
              </a:rPr>
              <a:t>Figure 1: https://www.ldsliving.com/what-parting-the-red-sea-teaches-us-about-the-new-and-everlasting-covenant/s/87304</a:t>
            </a:r>
          </a:p>
        </p:txBody>
      </p:sp>
    </p:spTree>
    <p:extLst>
      <p:ext uri="{BB962C8B-B14F-4D97-AF65-F5344CB8AC3E}">
        <p14:creationId xmlns:p14="http://schemas.microsoft.com/office/powerpoint/2010/main" val="4216515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Logo&#10;&#10;Description automatically generated">
            <a:extLst>
              <a:ext uri="{FF2B5EF4-FFF2-40B4-BE49-F238E27FC236}">
                <a16:creationId xmlns:a16="http://schemas.microsoft.com/office/drawing/2014/main" id="{0B87E5BC-3BA8-F197-46BB-DBC915C74815}"/>
              </a:ext>
            </a:extLst>
          </p:cNvPr>
          <p:cNvPicPr>
            <a:picLocks noGrp="1" noChangeAspect="1"/>
          </p:cNvPicPr>
          <p:nvPr>
            <p:ph idx="1"/>
          </p:nvPr>
        </p:nvPicPr>
        <p:blipFill>
          <a:blip r:embed="rId2"/>
          <a:stretch>
            <a:fillRect/>
          </a:stretch>
        </p:blipFill>
        <p:spPr>
          <a:xfrm>
            <a:off x="3312330" y="-1"/>
            <a:ext cx="8898250" cy="6691529"/>
          </a:xfrm>
        </p:spPr>
      </p:pic>
      <p:pic>
        <p:nvPicPr>
          <p:cNvPr id="5" name="Picture 5">
            <a:extLst>
              <a:ext uri="{FF2B5EF4-FFF2-40B4-BE49-F238E27FC236}">
                <a16:creationId xmlns:a16="http://schemas.microsoft.com/office/drawing/2014/main" id="{C126020D-FE46-9541-9AE2-0C9776D204C1}"/>
              </a:ext>
            </a:extLst>
          </p:cNvPr>
          <p:cNvPicPr>
            <a:picLocks noChangeAspect="1"/>
          </p:cNvPicPr>
          <p:nvPr/>
        </p:nvPicPr>
        <p:blipFill>
          <a:blip r:embed="rId3"/>
          <a:stretch>
            <a:fillRect/>
          </a:stretch>
        </p:blipFill>
        <p:spPr>
          <a:xfrm>
            <a:off x="0" y="0"/>
            <a:ext cx="6624660" cy="3731602"/>
          </a:xfrm>
          <a:prstGeom prst="rect">
            <a:avLst/>
          </a:prstGeom>
        </p:spPr>
      </p:pic>
      <p:sp>
        <p:nvSpPr>
          <p:cNvPr id="2" name="Title 1">
            <a:extLst>
              <a:ext uri="{FF2B5EF4-FFF2-40B4-BE49-F238E27FC236}">
                <a16:creationId xmlns:a16="http://schemas.microsoft.com/office/drawing/2014/main" id="{04EE32A3-B680-E58F-2E30-8436DA295D75}"/>
              </a:ext>
            </a:extLst>
          </p:cNvPr>
          <p:cNvSpPr>
            <a:spLocks noGrp="1"/>
          </p:cNvSpPr>
          <p:nvPr>
            <p:ph type="title"/>
          </p:nvPr>
        </p:nvSpPr>
        <p:spPr/>
        <p:txBody>
          <a:bodyPr>
            <a:normAutofit/>
          </a:bodyPr>
          <a:lstStyle/>
          <a:p>
            <a:r>
              <a:rPr lang="en-US" sz="6000" dirty="0">
                <a:latin typeface="a Buster Down" panose="02000503000000000000" pitchFamily="2" charset="0"/>
              </a:rPr>
              <a:t>Rocks- Jacobus</a:t>
            </a:r>
          </a:p>
        </p:txBody>
      </p:sp>
      <p:pic>
        <p:nvPicPr>
          <p:cNvPr id="6" name="Picture 6">
            <a:extLst>
              <a:ext uri="{FF2B5EF4-FFF2-40B4-BE49-F238E27FC236}">
                <a16:creationId xmlns:a16="http://schemas.microsoft.com/office/drawing/2014/main" id="{B3E54F61-FAB1-2373-9984-DAF6CB30C63A}"/>
              </a:ext>
            </a:extLst>
          </p:cNvPr>
          <p:cNvPicPr>
            <a:picLocks noChangeAspect="1"/>
          </p:cNvPicPr>
          <p:nvPr/>
        </p:nvPicPr>
        <p:blipFill>
          <a:blip r:embed="rId4"/>
          <a:stretch>
            <a:fillRect/>
          </a:stretch>
        </p:blipFill>
        <p:spPr>
          <a:xfrm>
            <a:off x="0" y="3259259"/>
            <a:ext cx="6096000" cy="3432269"/>
          </a:xfrm>
          <a:prstGeom prst="rect">
            <a:avLst/>
          </a:prstGeom>
        </p:spPr>
      </p:pic>
    </p:spTree>
    <p:extLst>
      <p:ext uri="{BB962C8B-B14F-4D97-AF65-F5344CB8AC3E}">
        <p14:creationId xmlns:p14="http://schemas.microsoft.com/office/powerpoint/2010/main" val="810279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A9D5-DCCE-D2C7-533A-F52E41575EBC}"/>
              </a:ext>
            </a:extLst>
          </p:cNvPr>
          <p:cNvSpPr>
            <a:spLocks noGrp="1"/>
          </p:cNvSpPr>
          <p:nvPr>
            <p:ph type="title"/>
          </p:nvPr>
        </p:nvSpPr>
        <p:spPr/>
        <p:txBody>
          <a:bodyPr>
            <a:normAutofit/>
          </a:bodyPr>
          <a:lstStyle/>
          <a:p>
            <a:r>
              <a:rPr lang="en-US" sz="6000" b="1" dirty="0">
                <a:solidFill>
                  <a:schemeClr val="bg1"/>
                </a:solidFill>
                <a:latin typeface="a Buster Down" panose="02000503000000000000" pitchFamily="2" charset="0"/>
              </a:rPr>
              <a:t>Moray Eel- Jacobus</a:t>
            </a:r>
          </a:p>
        </p:txBody>
      </p:sp>
      <p:pic>
        <p:nvPicPr>
          <p:cNvPr id="4" name="Picture 4">
            <a:extLst>
              <a:ext uri="{FF2B5EF4-FFF2-40B4-BE49-F238E27FC236}">
                <a16:creationId xmlns:a16="http://schemas.microsoft.com/office/drawing/2014/main" id="{A69ECB0C-3EE9-8450-2098-4F46AB74BF27}"/>
              </a:ext>
            </a:extLst>
          </p:cNvPr>
          <p:cNvPicPr>
            <a:picLocks noGrp="1" noChangeAspect="1"/>
          </p:cNvPicPr>
          <p:nvPr>
            <p:ph idx="1"/>
          </p:nvPr>
        </p:nvPicPr>
        <p:blipFill>
          <a:blip r:embed="rId3"/>
          <a:stretch>
            <a:fillRect/>
          </a:stretch>
        </p:blipFill>
        <p:spPr>
          <a:xfrm>
            <a:off x="192151" y="1718212"/>
            <a:ext cx="8849403" cy="4957030"/>
          </a:xfrm>
        </p:spPr>
      </p:pic>
      <p:pic>
        <p:nvPicPr>
          <p:cNvPr id="5" name="Picture 5">
            <a:extLst>
              <a:ext uri="{FF2B5EF4-FFF2-40B4-BE49-F238E27FC236}">
                <a16:creationId xmlns:a16="http://schemas.microsoft.com/office/drawing/2014/main" id="{0487FBBF-7A74-7A31-D59B-7742924BF3EA}"/>
              </a:ext>
            </a:extLst>
          </p:cNvPr>
          <p:cNvPicPr>
            <a:picLocks noChangeAspect="1"/>
          </p:cNvPicPr>
          <p:nvPr/>
        </p:nvPicPr>
        <p:blipFill>
          <a:blip r:embed="rId4"/>
          <a:stretch>
            <a:fillRect/>
          </a:stretch>
        </p:blipFill>
        <p:spPr>
          <a:xfrm>
            <a:off x="6648939" y="1719629"/>
            <a:ext cx="5214816" cy="2959588"/>
          </a:xfrm>
          <a:prstGeom prst="rect">
            <a:avLst/>
          </a:prstGeom>
        </p:spPr>
      </p:pic>
      <p:pic>
        <p:nvPicPr>
          <p:cNvPr id="6" name="Picture 6">
            <a:extLst>
              <a:ext uri="{FF2B5EF4-FFF2-40B4-BE49-F238E27FC236}">
                <a16:creationId xmlns:a16="http://schemas.microsoft.com/office/drawing/2014/main" id="{B4305247-0053-ED11-6D56-FEAC446257A2}"/>
              </a:ext>
            </a:extLst>
          </p:cNvPr>
          <p:cNvPicPr>
            <a:picLocks noChangeAspect="1"/>
          </p:cNvPicPr>
          <p:nvPr/>
        </p:nvPicPr>
        <p:blipFill>
          <a:blip r:embed="rId5"/>
          <a:stretch>
            <a:fillRect/>
          </a:stretch>
        </p:blipFill>
        <p:spPr>
          <a:xfrm>
            <a:off x="6805248" y="3820014"/>
            <a:ext cx="5058506" cy="2852126"/>
          </a:xfrm>
          <a:prstGeom prst="rect">
            <a:avLst/>
          </a:prstGeom>
        </p:spPr>
      </p:pic>
    </p:spTree>
    <p:extLst>
      <p:ext uri="{BB962C8B-B14F-4D97-AF65-F5344CB8AC3E}">
        <p14:creationId xmlns:p14="http://schemas.microsoft.com/office/powerpoint/2010/main" val="3903202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85E56A3B-BFE5-2ECC-915B-8F7E1E4229B3}"/>
              </a:ext>
            </a:extLst>
          </p:cNvPr>
          <p:cNvPicPr>
            <a:picLocks noChangeAspect="1"/>
          </p:cNvPicPr>
          <p:nvPr/>
        </p:nvPicPr>
        <p:blipFill>
          <a:blip r:embed="rId2"/>
          <a:stretch>
            <a:fillRect/>
          </a:stretch>
        </p:blipFill>
        <p:spPr>
          <a:xfrm>
            <a:off x="-1593625" y="0"/>
            <a:ext cx="7525818" cy="6858000"/>
          </a:xfrm>
          <a:prstGeom prst="rect">
            <a:avLst/>
          </a:prstGeom>
        </p:spPr>
      </p:pic>
      <p:pic>
        <p:nvPicPr>
          <p:cNvPr id="4" name="Picture 4" descr="A picture containing invertebrate, worm&#10;&#10;Description automatically generated">
            <a:extLst>
              <a:ext uri="{FF2B5EF4-FFF2-40B4-BE49-F238E27FC236}">
                <a16:creationId xmlns:a16="http://schemas.microsoft.com/office/drawing/2014/main" id="{B9B77303-5EF1-0418-56D1-A335EB2F5A01}"/>
              </a:ext>
            </a:extLst>
          </p:cNvPr>
          <p:cNvPicPr>
            <a:picLocks noGrp="1" noChangeAspect="1"/>
          </p:cNvPicPr>
          <p:nvPr>
            <p:ph idx="1"/>
          </p:nvPr>
        </p:nvPicPr>
        <p:blipFill>
          <a:blip r:embed="rId3"/>
          <a:stretch>
            <a:fillRect/>
          </a:stretch>
        </p:blipFill>
        <p:spPr>
          <a:xfrm>
            <a:off x="3642519" y="0"/>
            <a:ext cx="11988802" cy="6743700"/>
          </a:xfrm>
          <a:prstGeom prst="rect">
            <a:avLst/>
          </a:prstGeom>
        </p:spPr>
      </p:pic>
      <p:sp>
        <p:nvSpPr>
          <p:cNvPr id="2" name="Title 1">
            <a:extLst>
              <a:ext uri="{FF2B5EF4-FFF2-40B4-BE49-F238E27FC236}">
                <a16:creationId xmlns:a16="http://schemas.microsoft.com/office/drawing/2014/main" id="{CAC939F6-AE84-A9CF-4EA3-6B565FD68329}"/>
              </a:ext>
            </a:extLst>
          </p:cNvPr>
          <p:cNvSpPr>
            <a:spLocks noGrp="1"/>
          </p:cNvSpPr>
          <p:nvPr>
            <p:ph type="title"/>
          </p:nvPr>
        </p:nvSpPr>
        <p:spPr>
          <a:xfrm>
            <a:off x="1185735" y="5402353"/>
            <a:ext cx="9816946" cy="945271"/>
          </a:xfrm>
        </p:spPr>
        <p:txBody>
          <a:bodyPr vert="horz" lIns="91440" tIns="45720" rIns="91440" bIns="45720" rtlCol="0" anchor="ctr">
            <a:normAutofit/>
          </a:bodyPr>
          <a:lstStyle/>
          <a:p>
            <a:pPr algn="ctr"/>
            <a:r>
              <a:rPr lang="en-US" sz="6000" dirty="0">
                <a:latin typeface="a Buster Down" panose="02000503000000000000" pitchFamily="2" charset="0"/>
              </a:rPr>
              <a:t>Driftwood- Jacobus</a:t>
            </a:r>
          </a:p>
        </p:txBody>
      </p:sp>
    </p:spTree>
    <p:extLst>
      <p:ext uri="{BB962C8B-B14F-4D97-AF65-F5344CB8AC3E}">
        <p14:creationId xmlns:p14="http://schemas.microsoft.com/office/powerpoint/2010/main" val="2057460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1AE640B7-D84E-B840-927C-905468E36B2D}"/>
              </a:ext>
            </a:extLst>
          </p:cNvPr>
          <p:cNvPicPr>
            <a:picLocks noChangeAspect="1"/>
          </p:cNvPicPr>
          <p:nvPr/>
        </p:nvPicPr>
        <p:blipFill>
          <a:blip r:embed="rId2"/>
          <a:stretch>
            <a:fillRect/>
          </a:stretch>
        </p:blipFill>
        <p:spPr>
          <a:xfrm>
            <a:off x="-1" y="-2842425"/>
            <a:ext cx="12715875" cy="13081799"/>
          </a:xfrm>
          <a:prstGeom prst="rect">
            <a:avLst/>
          </a:prstGeom>
        </p:spPr>
      </p:pic>
      <p:sp>
        <p:nvSpPr>
          <p:cNvPr id="2" name="Title 1">
            <a:extLst>
              <a:ext uri="{FF2B5EF4-FFF2-40B4-BE49-F238E27FC236}">
                <a16:creationId xmlns:a16="http://schemas.microsoft.com/office/drawing/2014/main" id="{BD7E000E-98F6-267C-83AF-76F1E9BB16C1}"/>
              </a:ext>
            </a:extLst>
          </p:cNvPr>
          <p:cNvSpPr>
            <a:spLocks noGrp="1"/>
          </p:cNvSpPr>
          <p:nvPr>
            <p:ph type="title"/>
          </p:nvPr>
        </p:nvSpPr>
        <p:spPr>
          <a:xfrm>
            <a:off x="1185735" y="5402353"/>
            <a:ext cx="9816946" cy="945271"/>
          </a:xfrm>
        </p:spPr>
        <p:txBody>
          <a:bodyPr vert="horz" lIns="91440" tIns="45720" rIns="91440" bIns="45720" rtlCol="0" anchor="ctr">
            <a:normAutofit/>
          </a:bodyPr>
          <a:lstStyle/>
          <a:p>
            <a:pPr algn="ctr"/>
            <a:r>
              <a:rPr lang="en-US" sz="6000" dirty="0">
                <a:latin typeface="a Buster Down" panose="02000503000000000000" pitchFamily="2" charset="0"/>
              </a:rPr>
              <a:t>Chariot &amp; Spear- Jared</a:t>
            </a:r>
          </a:p>
        </p:txBody>
      </p:sp>
      <p:pic>
        <p:nvPicPr>
          <p:cNvPr id="4" name="Picture 4" descr="A picture containing shape&#10;&#10;Description automatically generated">
            <a:extLst>
              <a:ext uri="{FF2B5EF4-FFF2-40B4-BE49-F238E27FC236}">
                <a16:creationId xmlns:a16="http://schemas.microsoft.com/office/drawing/2014/main" id="{F252E9B8-16C4-41FC-6CF4-041A66C48492}"/>
              </a:ext>
            </a:extLst>
          </p:cNvPr>
          <p:cNvPicPr>
            <a:picLocks noGrp="1" noChangeAspect="1"/>
          </p:cNvPicPr>
          <p:nvPr>
            <p:ph idx="1"/>
          </p:nvPr>
        </p:nvPicPr>
        <p:blipFill>
          <a:blip r:embed="rId3"/>
          <a:stretch>
            <a:fillRect/>
          </a:stretch>
        </p:blipFill>
        <p:spPr>
          <a:xfrm>
            <a:off x="6236661" y="1517248"/>
            <a:ext cx="4828488" cy="2716024"/>
          </a:xfrm>
          <a:prstGeom prst="rect">
            <a:avLst/>
          </a:prstGeom>
        </p:spPr>
      </p:pic>
      <p:pic>
        <p:nvPicPr>
          <p:cNvPr id="5" name="Picture 5" descr="Shape, arrow&#10;&#10;Description automatically generated">
            <a:extLst>
              <a:ext uri="{FF2B5EF4-FFF2-40B4-BE49-F238E27FC236}">
                <a16:creationId xmlns:a16="http://schemas.microsoft.com/office/drawing/2014/main" id="{91C00707-9222-79B2-730F-098CEA82F576}"/>
              </a:ext>
            </a:extLst>
          </p:cNvPr>
          <p:cNvPicPr>
            <a:picLocks noChangeAspect="1"/>
          </p:cNvPicPr>
          <p:nvPr/>
        </p:nvPicPr>
        <p:blipFill>
          <a:blip r:embed="rId4"/>
          <a:stretch>
            <a:fillRect/>
          </a:stretch>
        </p:blipFill>
        <p:spPr>
          <a:xfrm>
            <a:off x="1103705" y="1517248"/>
            <a:ext cx="4828488" cy="2716024"/>
          </a:xfrm>
          <a:prstGeom prst="rect">
            <a:avLst/>
          </a:prstGeom>
        </p:spPr>
      </p:pic>
    </p:spTree>
    <p:extLst>
      <p:ext uri="{BB962C8B-B14F-4D97-AF65-F5344CB8AC3E}">
        <p14:creationId xmlns:p14="http://schemas.microsoft.com/office/powerpoint/2010/main" val="101840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D0ED19-8196-A54B-82AC-24C820AAD30D}"/>
              </a:ext>
            </a:extLst>
          </p:cNvPr>
          <p:cNvPicPr>
            <a:picLocks noChangeAspect="1"/>
          </p:cNvPicPr>
          <p:nvPr/>
        </p:nvPicPr>
        <p:blipFill>
          <a:blip r:embed="rId3"/>
          <a:stretch>
            <a:fillRect/>
          </a:stretch>
        </p:blipFill>
        <p:spPr>
          <a:xfrm>
            <a:off x="0" y="-1678459"/>
            <a:ext cx="12344400" cy="10342605"/>
          </a:xfrm>
          <a:prstGeom prst="rect">
            <a:avLst/>
          </a:prstGeom>
        </p:spPr>
      </p:pic>
      <p:sp>
        <p:nvSpPr>
          <p:cNvPr id="2" name="Title 1">
            <a:extLst>
              <a:ext uri="{FF2B5EF4-FFF2-40B4-BE49-F238E27FC236}">
                <a16:creationId xmlns:a16="http://schemas.microsoft.com/office/drawing/2014/main" id="{1A44DFC7-BEE3-4A63-B80F-93BC053D2D34}"/>
              </a:ext>
            </a:extLst>
          </p:cNvPr>
          <p:cNvSpPr>
            <a:spLocks noGrp="1"/>
          </p:cNvSpPr>
          <p:nvPr>
            <p:ph type="title"/>
          </p:nvPr>
        </p:nvSpPr>
        <p:spPr>
          <a:xfrm>
            <a:off x="1140725" y="4781755"/>
            <a:ext cx="9889172" cy="1011467"/>
          </a:xfrm>
        </p:spPr>
        <p:txBody>
          <a:bodyPr vert="horz" lIns="91440" tIns="45720" rIns="91440" bIns="45720" rtlCol="0" anchor="b">
            <a:normAutofit/>
          </a:bodyPr>
          <a:lstStyle/>
          <a:p>
            <a:pPr algn="ctr"/>
            <a:r>
              <a:rPr lang="en-US" sz="6000" dirty="0">
                <a:solidFill>
                  <a:schemeClr val="bg1"/>
                </a:solidFill>
                <a:latin typeface="a Buster Down" panose="02000503000000000000" pitchFamily="2" charset="0"/>
              </a:rPr>
              <a:t>Lionfish &amp; Humbug- Jared</a:t>
            </a:r>
          </a:p>
        </p:txBody>
      </p:sp>
      <p:pic>
        <p:nvPicPr>
          <p:cNvPr id="4" name="Picture 4">
            <a:extLst>
              <a:ext uri="{FF2B5EF4-FFF2-40B4-BE49-F238E27FC236}">
                <a16:creationId xmlns:a16="http://schemas.microsoft.com/office/drawing/2014/main" id="{2F2CD3B4-EBFA-EA16-25FB-468611C0279B}"/>
              </a:ext>
            </a:extLst>
          </p:cNvPr>
          <p:cNvPicPr>
            <a:picLocks noGrp="1" noChangeAspect="1"/>
          </p:cNvPicPr>
          <p:nvPr>
            <p:ph idx="1"/>
          </p:nvPr>
        </p:nvPicPr>
        <p:blipFill rotWithShape="1">
          <a:blip r:embed="rId4"/>
          <a:srcRect l="21780" r="1894"/>
          <a:stretch/>
        </p:blipFill>
        <p:spPr>
          <a:xfrm>
            <a:off x="7955020" y="704887"/>
            <a:ext cx="3746152" cy="2758999"/>
          </a:xfrm>
          <a:prstGeom prst="rect">
            <a:avLst/>
          </a:prstGeom>
          <a:ln>
            <a:solidFill>
              <a:srgbClr val="4472C4"/>
            </a:solidFill>
          </a:ln>
        </p:spPr>
      </p:pic>
      <p:pic>
        <p:nvPicPr>
          <p:cNvPr id="5" name="Picture 5">
            <a:extLst>
              <a:ext uri="{FF2B5EF4-FFF2-40B4-BE49-F238E27FC236}">
                <a16:creationId xmlns:a16="http://schemas.microsoft.com/office/drawing/2014/main" id="{A0A53AFA-36AA-3253-AD40-EDD52F2F7D27}"/>
              </a:ext>
            </a:extLst>
          </p:cNvPr>
          <p:cNvPicPr>
            <a:picLocks noChangeAspect="1"/>
          </p:cNvPicPr>
          <p:nvPr/>
        </p:nvPicPr>
        <p:blipFill rotWithShape="1">
          <a:blip r:embed="rId5"/>
          <a:srcRect l="22786" r="39439" b="2"/>
          <a:stretch/>
        </p:blipFill>
        <p:spPr>
          <a:xfrm>
            <a:off x="6099097" y="704887"/>
            <a:ext cx="1858058" cy="2758944"/>
          </a:xfrm>
          <a:prstGeom prst="rect">
            <a:avLst/>
          </a:prstGeom>
          <a:ln>
            <a:solidFill>
              <a:srgbClr val="4472C4"/>
            </a:solidFill>
          </a:ln>
        </p:spPr>
      </p:pic>
      <p:pic>
        <p:nvPicPr>
          <p:cNvPr id="7" name="Picture 7" descr="A picture containing icon&#10;&#10;Description automatically generated">
            <a:extLst>
              <a:ext uri="{FF2B5EF4-FFF2-40B4-BE49-F238E27FC236}">
                <a16:creationId xmlns:a16="http://schemas.microsoft.com/office/drawing/2014/main" id="{D57DBE7C-6CE6-0F6E-7249-F1C1B2592DB1}"/>
              </a:ext>
            </a:extLst>
          </p:cNvPr>
          <p:cNvPicPr>
            <a:picLocks noChangeAspect="1"/>
          </p:cNvPicPr>
          <p:nvPr/>
        </p:nvPicPr>
        <p:blipFill rotWithShape="1">
          <a:blip r:embed="rId6"/>
          <a:srcRect l="20340" r="41458" b="2"/>
          <a:stretch/>
        </p:blipFill>
        <p:spPr>
          <a:xfrm>
            <a:off x="612670" y="704887"/>
            <a:ext cx="1871890" cy="2758944"/>
          </a:xfrm>
          <a:prstGeom prst="rect">
            <a:avLst/>
          </a:prstGeom>
          <a:ln>
            <a:solidFill>
              <a:srgbClr val="4472C4"/>
            </a:solidFill>
          </a:ln>
        </p:spPr>
      </p:pic>
      <p:pic>
        <p:nvPicPr>
          <p:cNvPr id="6" name="Picture 6">
            <a:extLst>
              <a:ext uri="{FF2B5EF4-FFF2-40B4-BE49-F238E27FC236}">
                <a16:creationId xmlns:a16="http://schemas.microsoft.com/office/drawing/2014/main" id="{B1DFBB0A-8AD7-9865-FAE4-E952434917CA}"/>
              </a:ext>
            </a:extLst>
          </p:cNvPr>
          <p:cNvPicPr>
            <a:picLocks noChangeAspect="1"/>
          </p:cNvPicPr>
          <p:nvPr/>
        </p:nvPicPr>
        <p:blipFill rotWithShape="1">
          <a:blip r:embed="rId7"/>
          <a:srcRect l="12524" r="13852"/>
          <a:stretch/>
        </p:blipFill>
        <p:spPr>
          <a:xfrm>
            <a:off x="2479174" y="704887"/>
            <a:ext cx="3608397" cy="2758999"/>
          </a:xfrm>
          <a:prstGeom prst="rect">
            <a:avLst/>
          </a:prstGeom>
          <a:ln>
            <a:solidFill>
              <a:srgbClr val="4472C4"/>
            </a:solidFill>
          </a:ln>
        </p:spPr>
      </p:pic>
    </p:spTree>
    <p:extLst>
      <p:ext uri="{BB962C8B-B14F-4D97-AF65-F5344CB8AC3E}">
        <p14:creationId xmlns:p14="http://schemas.microsoft.com/office/powerpoint/2010/main" val="563640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FFF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EE25-BA4E-B243-9AFD-86746CAE5E77}"/>
              </a:ext>
            </a:extLst>
          </p:cNvPr>
          <p:cNvSpPr>
            <a:spLocks noGrp="1"/>
          </p:cNvSpPr>
          <p:nvPr>
            <p:ph type="title"/>
          </p:nvPr>
        </p:nvSpPr>
        <p:spPr>
          <a:xfrm>
            <a:off x="637407" y="0"/>
            <a:ext cx="10515600" cy="1325563"/>
          </a:xfrm>
        </p:spPr>
        <p:txBody>
          <a:bodyPr>
            <a:normAutofit/>
          </a:bodyPr>
          <a:lstStyle/>
          <a:p>
            <a:r>
              <a:rPr lang="en-US" sz="6000" dirty="0">
                <a:latin typeface="a Buster Down" panose="02000503000000000000" pitchFamily="2" charset="0"/>
              </a:rPr>
              <a:t>Virtual Environment Photos</a:t>
            </a:r>
            <a:endParaRPr lang="en-US" sz="6000" dirty="0"/>
          </a:p>
        </p:txBody>
      </p:sp>
      <p:pic>
        <p:nvPicPr>
          <p:cNvPr id="5" name="Content Placeholder 4" descr="Chart, surface chart&#10;&#10;Description automatically generated">
            <a:extLst>
              <a:ext uri="{FF2B5EF4-FFF2-40B4-BE49-F238E27FC236}">
                <a16:creationId xmlns:a16="http://schemas.microsoft.com/office/drawing/2014/main" id="{DE45EA38-5FBD-B842-A1C7-E1EF65F09450}"/>
              </a:ext>
            </a:extLst>
          </p:cNvPr>
          <p:cNvPicPr>
            <a:picLocks noGrp="1" noChangeAspect="1"/>
          </p:cNvPicPr>
          <p:nvPr>
            <p:ph idx="1"/>
          </p:nvPr>
        </p:nvPicPr>
        <p:blipFill>
          <a:blip r:embed="rId2"/>
          <a:stretch>
            <a:fillRect/>
          </a:stretch>
        </p:blipFill>
        <p:spPr>
          <a:xfrm>
            <a:off x="147125" y="1253331"/>
            <a:ext cx="4058455" cy="4058455"/>
          </a:xfrm>
        </p:spPr>
      </p:pic>
      <p:pic>
        <p:nvPicPr>
          <p:cNvPr id="7" name="Picture 6" descr="Background pattern&#10;&#10;Description automatically generated">
            <a:extLst>
              <a:ext uri="{FF2B5EF4-FFF2-40B4-BE49-F238E27FC236}">
                <a16:creationId xmlns:a16="http://schemas.microsoft.com/office/drawing/2014/main" id="{0CCF2B52-168B-FE48-981C-02E3C5A9BB35}"/>
              </a:ext>
            </a:extLst>
          </p:cNvPr>
          <p:cNvPicPr>
            <a:picLocks noChangeAspect="1"/>
          </p:cNvPicPr>
          <p:nvPr/>
        </p:nvPicPr>
        <p:blipFill>
          <a:blip r:embed="rId3"/>
          <a:stretch>
            <a:fillRect/>
          </a:stretch>
        </p:blipFill>
        <p:spPr>
          <a:xfrm>
            <a:off x="4368280" y="2731087"/>
            <a:ext cx="3860851" cy="3982774"/>
          </a:xfrm>
          <a:prstGeom prst="rect">
            <a:avLst/>
          </a:prstGeom>
        </p:spPr>
      </p:pic>
      <p:pic>
        <p:nvPicPr>
          <p:cNvPr id="9" name="Picture 8">
            <a:extLst>
              <a:ext uri="{FF2B5EF4-FFF2-40B4-BE49-F238E27FC236}">
                <a16:creationId xmlns:a16="http://schemas.microsoft.com/office/drawing/2014/main" id="{07360609-A992-0048-9A70-B59636D09021}"/>
              </a:ext>
            </a:extLst>
          </p:cNvPr>
          <p:cNvPicPr>
            <a:picLocks noChangeAspect="1"/>
          </p:cNvPicPr>
          <p:nvPr/>
        </p:nvPicPr>
        <p:blipFill>
          <a:blip r:embed="rId4"/>
          <a:stretch>
            <a:fillRect/>
          </a:stretch>
        </p:blipFill>
        <p:spPr>
          <a:xfrm>
            <a:off x="8391831" y="518756"/>
            <a:ext cx="3653043" cy="4341174"/>
          </a:xfrm>
          <a:prstGeom prst="rect">
            <a:avLst/>
          </a:prstGeom>
        </p:spPr>
      </p:pic>
    </p:spTree>
    <p:extLst>
      <p:ext uri="{BB962C8B-B14F-4D97-AF65-F5344CB8AC3E}">
        <p14:creationId xmlns:p14="http://schemas.microsoft.com/office/powerpoint/2010/main" val="303495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ED81-CC89-4786-B1C9-6D3C90AEB8F2}"/>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Demo Video</a:t>
            </a:r>
            <a:endParaRPr lang="en-CA" sz="6000" dirty="0">
              <a:solidFill>
                <a:schemeClr val="bg1"/>
              </a:solidFill>
              <a:latin typeface="a Buster Down" panose="02000503000000000000" pitchFamily="2" charset="0"/>
            </a:endParaRPr>
          </a:p>
        </p:txBody>
      </p:sp>
      <p:pic>
        <p:nvPicPr>
          <p:cNvPr id="7" name="Online Media 6" title="CMPT 401 Demo Video">
            <a:hlinkClick r:id="" action="ppaction://media"/>
            <a:extLst>
              <a:ext uri="{FF2B5EF4-FFF2-40B4-BE49-F238E27FC236}">
                <a16:creationId xmlns:a16="http://schemas.microsoft.com/office/drawing/2014/main" id="{4A6C7F8F-FE7F-4D73-BBEA-0702C9EFF09D}"/>
              </a:ext>
            </a:extLst>
          </p:cNvPr>
          <p:cNvPicPr>
            <a:picLocks noGrp="1" noRot="1" noChangeAspect="1"/>
          </p:cNvPicPr>
          <p:nvPr>
            <p:ph idx="1"/>
            <a:videoFile r:link="rId1"/>
          </p:nvPr>
        </p:nvPicPr>
        <p:blipFill>
          <a:blip r:embed="rId3"/>
          <a:stretch>
            <a:fillRect/>
          </a:stretch>
        </p:blipFill>
        <p:spPr>
          <a:xfrm>
            <a:off x="2227263" y="1825625"/>
            <a:ext cx="7735887" cy="4351338"/>
          </a:xfrm>
          <a:prstGeom prst="rect">
            <a:avLst/>
          </a:prstGeom>
        </p:spPr>
      </p:pic>
    </p:spTree>
    <p:extLst>
      <p:ext uri="{BB962C8B-B14F-4D97-AF65-F5344CB8AC3E}">
        <p14:creationId xmlns:p14="http://schemas.microsoft.com/office/powerpoint/2010/main" val="170986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CE51-90DF-4694-99C7-772442518DBB}"/>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Custom Soundtrack</a:t>
            </a:r>
            <a:endParaRPr lang="en-CA" sz="6000" dirty="0">
              <a:solidFill>
                <a:schemeClr val="bg1"/>
              </a:solidFill>
              <a:latin typeface="a Buster Down" panose="02000503000000000000" pitchFamily="2" charset="0"/>
            </a:endParaRPr>
          </a:p>
        </p:txBody>
      </p:sp>
      <p:pic>
        <p:nvPicPr>
          <p:cNvPr id="4" name="Online Media 3" title="Song Produced By Kieran Clarke.mp4">
            <a:hlinkClick r:id="" action="ppaction://media"/>
            <a:extLst>
              <a:ext uri="{FF2B5EF4-FFF2-40B4-BE49-F238E27FC236}">
                <a16:creationId xmlns:a16="http://schemas.microsoft.com/office/drawing/2014/main" id="{2AC4FD99-DF24-4AD2-A187-C8DFC6A82C40}"/>
              </a:ext>
            </a:extLst>
          </p:cNvPr>
          <p:cNvPicPr>
            <a:picLocks noGrp="1" noRot="1" noChangeAspect="1"/>
          </p:cNvPicPr>
          <p:nvPr>
            <p:ph idx="1"/>
            <a:videoFile r:link="rId1"/>
          </p:nvPr>
        </p:nvPicPr>
        <p:blipFill>
          <a:blip r:embed="rId4"/>
          <a:stretch>
            <a:fillRect/>
          </a:stretch>
        </p:blipFill>
        <p:spPr>
          <a:xfrm>
            <a:off x="2227263" y="1825625"/>
            <a:ext cx="7735887" cy="4351338"/>
          </a:xfrm>
          <a:prstGeom prst="rect">
            <a:avLst/>
          </a:prstGeom>
        </p:spPr>
      </p:pic>
    </p:spTree>
    <p:extLst>
      <p:ext uri="{BB962C8B-B14F-4D97-AF65-F5344CB8AC3E}">
        <p14:creationId xmlns:p14="http://schemas.microsoft.com/office/powerpoint/2010/main" val="17516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2EB3-51A9-476C-A65F-3F82B1696E96}"/>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Custom Sound Effects</a:t>
            </a:r>
            <a:endParaRPr lang="en-CA" sz="6000" dirty="0">
              <a:solidFill>
                <a:schemeClr val="bg1"/>
              </a:solidFill>
              <a:latin typeface="a Buster Down" panose="02000503000000000000" pitchFamily="2" charset="0"/>
            </a:endParaRPr>
          </a:p>
        </p:txBody>
      </p:sp>
      <p:pic>
        <p:nvPicPr>
          <p:cNvPr id="4" name="Online Media 3" title="Sound Effects by Kieran Clarke.mov">
            <a:hlinkClick r:id="" action="ppaction://media"/>
            <a:extLst>
              <a:ext uri="{FF2B5EF4-FFF2-40B4-BE49-F238E27FC236}">
                <a16:creationId xmlns:a16="http://schemas.microsoft.com/office/drawing/2014/main" id="{AFDD44A9-0F24-4190-9A68-F53A3D90D809}"/>
              </a:ext>
            </a:extLst>
          </p:cNvPr>
          <p:cNvPicPr>
            <a:picLocks noGrp="1" noRot="1" noChangeAspect="1"/>
          </p:cNvPicPr>
          <p:nvPr>
            <p:ph idx="1"/>
            <a:videoFile r:link="rId1"/>
          </p:nvPr>
        </p:nvPicPr>
        <p:blipFill>
          <a:blip r:embed="rId4"/>
          <a:stretch>
            <a:fillRect/>
          </a:stretch>
        </p:blipFill>
        <p:spPr>
          <a:xfrm>
            <a:off x="3897366" y="1976765"/>
            <a:ext cx="7735887" cy="4351338"/>
          </a:xfrm>
          <a:prstGeom prst="rect">
            <a:avLst/>
          </a:prstGeom>
        </p:spPr>
      </p:pic>
      <p:pic>
        <p:nvPicPr>
          <p:cNvPr id="1026" name="Picture 2">
            <a:extLst>
              <a:ext uri="{FF2B5EF4-FFF2-40B4-BE49-F238E27FC236}">
                <a16:creationId xmlns:a16="http://schemas.microsoft.com/office/drawing/2014/main" id="{AE39896A-2D44-4F02-AF40-594E30188F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560" y="1976765"/>
            <a:ext cx="3595671" cy="249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47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hark swimming underwater&#10;&#10;Description automatically generated with medium confidence">
            <a:extLst>
              <a:ext uri="{FF2B5EF4-FFF2-40B4-BE49-F238E27FC236}">
                <a16:creationId xmlns:a16="http://schemas.microsoft.com/office/drawing/2014/main" id="{975BA1C5-341A-0E48-A99C-052CC47F6318}"/>
              </a:ext>
            </a:extLst>
          </p:cNvPr>
          <p:cNvPicPr>
            <a:picLocks noChangeAspect="1"/>
          </p:cNvPicPr>
          <p:nvPr/>
        </p:nvPicPr>
        <p:blipFill>
          <a:blip r:embed="rId3"/>
          <a:stretch>
            <a:fillRect/>
          </a:stretch>
        </p:blipFill>
        <p:spPr>
          <a:xfrm>
            <a:off x="-132735" y="24739"/>
            <a:ext cx="12324735" cy="6882645"/>
          </a:xfrm>
          <a:prstGeom prst="rect">
            <a:avLst/>
          </a:prstGeom>
        </p:spPr>
      </p:pic>
      <p:sp>
        <p:nvSpPr>
          <p:cNvPr id="2" name="Title 1">
            <a:extLst>
              <a:ext uri="{FF2B5EF4-FFF2-40B4-BE49-F238E27FC236}">
                <a16:creationId xmlns:a16="http://schemas.microsoft.com/office/drawing/2014/main" id="{6D985792-1842-4D4E-87C9-757C41FCCA28}"/>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Future Improvement</a:t>
            </a:r>
          </a:p>
        </p:txBody>
      </p:sp>
      <p:sp>
        <p:nvSpPr>
          <p:cNvPr id="3" name="Content Placeholder 2">
            <a:extLst>
              <a:ext uri="{FF2B5EF4-FFF2-40B4-BE49-F238E27FC236}">
                <a16:creationId xmlns:a16="http://schemas.microsoft.com/office/drawing/2014/main" id="{4894121D-5AC8-424D-B898-6E5B8904C416}"/>
              </a:ext>
            </a:extLst>
          </p:cNvPr>
          <p:cNvSpPr>
            <a:spLocks noGrp="1"/>
          </p:cNvSpPr>
          <p:nvPr>
            <p:ph idx="1"/>
          </p:nvPr>
        </p:nvSpPr>
        <p:spPr/>
        <p:txBody>
          <a:bodyPr/>
          <a:lstStyle/>
          <a:p>
            <a:r>
              <a:rPr lang="en-US" dirty="0">
                <a:solidFill>
                  <a:schemeClr val="bg1"/>
                </a:solidFill>
              </a:rPr>
              <a:t>Development is still in process</a:t>
            </a:r>
          </a:p>
          <a:p>
            <a:r>
              <a:rPr lang="en-US" dirty="0">
                <a:solidFill>
                  <a:schemeClr val="bg1"/>
                </a:solidFill>
              </a:rPr>
              <a:t>Based on our survey, w</a:t>
            </a:r>
            <a:r>
              <a:rPr lang="en-US" dirty="0"/>
              <a:t>e have a fe</a:t>
            </a:r>
            <a:r>
              <a:rPr lang="en-US" dirty="0">
                <a:solidFill>
                  <a:schemeClr val="bg1"/>
                </a:solidFill>
              </a:rPr>
              <a:t>w</a:t>
            </a:r>
            <a:r>
              <a:rPr lang="en-US" dirty="0"/>
              <a:t> </a:t>
            </a:r>
            <a:r>
              <a:rPr lang="en-US" dirty="0">
                <a:solidFill>
                  <a:schemeClr val="bg1"/>
                </a:solidFill>
              </a:rPr>
              <a:t>ways that people who have tested our proje</a:t>
            </a:r>
            <a:r>
              <a:rPr lang="en-US" dirty="0"/>
              <a:t>ct have expressed</a:t>
            </a:r>
            <a:r>
              <a:rPr lang="en-US" dirty="0">
                <a:solidFill>
                  <a:schemeClr val="bg1"/>
                </a:solidFill>
              </a:rPr>
              <a:t> that they would like to see future improvement:</a:t>
            </a:r>
          </a:p>
          <a:p>
            <a:pPr lvl="1"/>
            <a:r>
              <a:rPr lang="en-US" dirty="0">
                <a:solidFill>
                  <a:schemeClr val="bg1"/>
                </a:solidFill>
              </a:rPr>
              <a:t>	1.  Interactivity</a:t>
            </a:r>
          </a:p>
          <a:p>
            <a:pPr lvl="1"/>
            <a:r>
              <a:rPr lang="en-US" dirty="0">
                <a:solidFill>
                  <a:schemeClr val="bg1"/>
                </a:solidFill>
              </a:rPr>
              <a:t>	2.  Sea Splitting</a:t>
            </a:r>
          </a:p>
          <a:p>
            <a:pPr lvl="1"/>
            <a:r>
              <a:rPr lang="en-US" dirty="0">
                <a:solidFill>
                  <a:schemeClr val="bg1"/>
                </a:solidFill>
              </a:rPr>
              <a:t>	3.  Sound Effects</a:t>
            </a:r>
          </a:p>
          <a:p>
            <a:pPr lvl="1"/>
            <a:r>
              <a:rPr lang="en-US" dirty="0">
                <a:solidFill>
                  <a:schemeClr val="bg1"/>
                </a:solidFill>
              </a:rPr>
              <a:t>	4.  Menu With Instructions</a:t>
            </a:r>
          </a:p>
        </p:txBody>
      </p:sp>
      <p:sp>
        <p:nvSpPr>
          <p:cNvPr id="6" name="TextBox 5">
            <a:extLst>
              <a:ext uri="{FF2B5EF4-FFF2-40B4-BE49-F238E27FC236}">
                <a16:creationId xmlns:a16="http://schemas.microsoft.com/office/drawing/2014/main" id="{CFF008E5-B975-FF4F-BD60-4C158BCDC90C}"/>
              </a:ext>
            </a:extLst>
          </p:cNvPr>
          <p:cNvSpPr txBox="1"/>
          <p:nvPr/>
        </p:nvSpPr>
        <p:spPr>
          <a:xfrm>
            <a:off x="10312810" y="6002264"/>
            <a:ext cx="1460090" cy="830997"/>
          </a:xfrm>
          <a:prstGeom prst="rect">
            <a:avLst/>
          </a:prstGeom>
          <a:noFill/>
        </p:spPr>
        <p:txBody>
          <a:bodyPr wrap="square" rtlCol="0">
            <a:spAutoFit/>
          </a:bodyPr>
          <a:lstStyle/>
          <a:p>
            <a:r>
              <a:rPr lang="en-US" sz="1200" dirty="0">
                <a:solidFill>
                  <a:schemeClr val="bg1"/>
                </a:solidFill>
              </a:rPr>
              <a:t>https://kids.nationalgeographic.com/nature/habitats/article/ocean</a:t>
            </a:r>
          </a:p>
        </p:txBody>
      </p:sp>
    </p:spTree>
    <p:extLst>
      <p:ext uri="{BB962C8B-B14F-4D97-AF65-F5344CB8AC3E}">
        <p14:creationId xmlns:p14="http://schemas.microsoft.com/office/powerpoint/2010/main" val="3617490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32AA84-99BE-8B49-A507-79BED4A3D95A}"/>
              </a:ext>
            </a:extLst>
          </p:cNvPr>
          <p:cNvPicPr>
            <a:picLocks noChangeAspect="1"/>
          </p:cNvPicPr>
          <p:nvPr/>
        </p:nvPicPr>
        <p:blipFill>
          <a:blip r:embed="rId2"/>
          <a:stretch>
            <a:fillRect/>
          </a:stretch>
        </p:blipFill>
        <p:spPr>
          <a:xfrm>
            <a:off x="0" y="15240"/>
            <a:ext cx="12344400" cy="6912864"/>
          </a:xfrm>
          <a:prstGeom prst="rect">
            <a:avLst/>
          </a:prstGeom>
        </p:spPr>
      </p:pic>
      <p:sp>
        <p:nvSpPr>
          <p:cNvPr id="2" name="Title 1">
            <a:extLst>
              <a:ext uri="{FF2B5EF4-FFF2-40B4-BE49-F238E27FC236}">
                <a16:creationId xmlns:a16="http://schemas.microsoft.com/office/drawing/2014/main" id="{41A3B8F9-1B58-8245-AC3E-BEBD9F724466}"/>
              </a:ext>
            </a:extLst>
          </p:cNvPr>
          <p:cNvSpPr>
            <a:spLocks noGrp="1"/>
          </p:cNvSpPr>
          <p:nvPr>
            <p:ph type="title"/>
          </p:nvPr>
        </p:nvSpPr>
        <p:spPr>
          <a:xfrm>
            <a:off x="6811297" y="4624515"/>
            <a:ext cx="10515600" cy="1325563"/>
          </a:xfrm>
        </p:spPr>
        <p:txBody>
          <a:bodyPr>
            <a:noAutofit/>
          </a:bodyPr>
          <a:lstStyle/>
          <a:p>
            <a:r>
              <a:rPr lang="en-US" sz="9000" dirty="0">
                <a:solidFill>
                  <a:schemeClr val="bg1"/>
                </a:solidFill>
                <a:latin typeface="a Buster Down" panose="02000503000000000000" pitchFamily="2" charset="0"/>
              </a:rPr>
              <a:t>Group Member’s </a:t>
            </a:r>
            <a:br>
              <a:rPr lang="en-US" sz="9000" dirty="0">
                <a:solidFill>
                  <a:schemeClr val="bg1"/>
                </a:solidFill>
                <a:latin typeface="a Buster Down" panose="02000503000000000000" pitchFamily="2" charset="0"/>
              </a:rPr>
            </a:br>
            <a:r>
              <a:rPr lang="en-US" sz="9000" dirty="0">
                <a:solidFill>
                  <a:schemeClr val="bg1"/>
                </a:solidFill>
                <a:latin typeface="a Buster Down" panose="02000503000000000000" pitchFamily="2" charset="0"/>
              </a:rPr>
              <a:t>Participation</a:t>
            </a:r>
          </a:p>
        </p:txBody>
      </p:sp>
      <p:sp>
        <p:nvSpPr>
          <p:cNvPr id="5" name="TextBox 4">
            <a:extLst>
              <a:ext uri="{FF2B5EF4-FFF2-40B4-BE49-F238E27FC236}">
                <a16:creationId xmlns:a16="http://schemas.microsoft.com/office/drawing/2014/main" id="{DE3C6C2F-D03B-564A-8274-59BEAFE57E31}"/>
              </a:ext>
            </a:extLst>
          </p:cNvPr>
          <p:cNvSpPr txBox="1"/>
          <p:nvPr/>
        </p:nvSpPr>
        <p:spPr>
          <a:xfrm>
            <a:off x="0" y="6027003"/>
            <a:ext cx="1460090" cy="830997"/>
          </a:xfrm>
          <a:prstGeom prst="rect">
            <a:avLst/>
          </a:prstGeom>
          <a:noFill/>
        </p:spPr>
        <p:txBody>
          <a:bodyPr wrap="square" rtlCol="0">
            <a:spAutoFit/>
          </a:bodyPr>
          <a:lstStyle/>
          <a:p>
            <a:r>
              <a:rPr lang="en-US" sz="1200" dirty="0">
                <a:solidFill>
                  <a:schemeClr val="bg1"/>
                </a:solidFill>
              </a:rPr>
              <a:t>https://kids.nationalgeographic.com/nature/habitats/article/ocean</a:t>
            </a:r>
          </a:p>
        </p:txBody>
      </p:sp>
    </p:spTree>
    <p:extLst>
      <p:ext uri="{BB962C8B-B14F-4D97-AF65-F5344CB8AC3E}">
        <p14:creationId xmlns:p14="http://schemas.microsoft.com/office/powerpoint/2010/main" val="379132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B979D2-8678-2141-93DA-D92A935F61F7}"/>
              </a:ext>
            </a:extLst>
          </p:cNvPr>
          <p:cNvPicPr>
            <a:picLocks noChangeAspect="1"/>
          </p:cNvPicPr>
          <p:nvPr/>
        </p:nvPicPr>
        <p:blipFill>
          <a:blip r:embed="rId3"/>
          <a:stretch>
            <a:fillRect/>
          </a:stretch>
        </p:blipFill>
        <p:spPr>
          <a:xfrm>
            <a:off x="0" y="15240"/>
            <a:ext cx="12344400" cy="6912864"/>
          </a:xfrm>
          <a:prstGeom prst="rect">
            <a:avLst/>
          </a:prstGeom>
        </p:spPr>
      </p:pic>
      <p:sp>
        <p:nvSpPr>
          <p:cNvPr id="2" name="Title 1">
            <a:extLst>
              <a:ext uri="{FF2B5EF4-FFF2-40B4-BE49-F238E27FC236}">
                <a16:creationId xmlns:a16="http://schemas.microsoft.com/office/drawing/2014/main" id="{77011FB8-0A14-2E40-926B-919C2CD31669}"/>
              </a:ext>
            </a:extLst>
          </p:cNvPr>
          <p:cNvSpPr>
            <a:spLocks noGrp="1"/>
          </p:cNvSpPr>
          <p:nvPr>
            <p:ph type="title"/>
          </p:nvPr>
        </p:nvSpPr>
        <p:spPr>
          <a:xfrm>
            <a:off x="6172200" y="4757250"/>
            <a:ext cx="10515600" cy="1325563"/>
          </a:xfrm>
        </p:spPr>
        <p:txBody>
          <a:bodyPr>
            <a:noAutofit/>
          </a:bodyPr>
          <a:lstStyle/>
          <a:p>
            <a:r>
              <a:rPr lang="en-US" sz="9000" dirty="0">
                <a:solidFill>
                  <a:schemeClr val="bg1"/>
                </a:solidFill>
                <a:latin typeface="a Buster Down" panose="02000503000000000000" pitchFamily="2" charset="0"/>
              </a:rPr>
              <a:t>What We Learned </a:t>
            </a:r>
            <a:br>
              <a:rPr lang="en-US" sz="9000" dirty="0">
                <a:solidFill>
                  <a:schemeClr val="bg1"/>
                </a:solidFill>
                <a:latin typeface="a Buster Down" panose="02000503000000000000" pitchFamily="2" charset="0"/>
              </a:rPr>
            </a:br>
            <a:r>
              <a:rPr lang="en-US" sz="9000" dirty="0">
                <a:solidFill>
                  <a:schemeClr val="bg1"/>
                </a:solidFill>
                <a:latin typeface="a Buster Down" panose="02000503000000000000" pitchFamily="2" charset="0"/>
              </a:rPr>
              <a:t>From the Project</a:t>
            </a:r>
          </a:p>
        </p:txBody>
      </p:sp>
      <p:sp>
        <p:nvSpPr>
          <p:cNvPr id="5" name="TextBox 4">
            <a:extLst>
              <a:ext uri="{FF2B5EF4-FFF2-40B4-BE49-F238E27FC236}">
                <a16:creationId xmlns:a16="http://schemas.microsoft.com/office/drawing/2014/main" id="{5655A39F-A6A7-5E4B-99F5-81EF874BE104}"/>
              </a:ext>
            </a:extLst>
          </p:cNvPr>
          <p:cNvSpPr txBox="1"/>
          <p:nvPr/>
        </p:nvSpPr>
        <p:spPr>
          <a:xfrm>
            <a:off x="132736" y="6011763"/>
            <a:ext cx="1460090" cy="830997"/>
          </a:xfrm>
          <a:prstGeom prst="rect">
            <a:avLst/>
          </a:prstGeom>
          <a:noFill/>
        </p:spPr>
        <p:txBody>
          <a:bodyPr wrap="square" rtlCol="0">
            <a:spAutoFit/>
          </a:bodyPr>
          <a:lstStyle/>
          <a:p>
            <a:r>
              <a:rPr lang="en-US" sz="1200" dirty="0">
                <a:solidFill>
                  <a:schemeClr val="bg1"/>
                </a:solidFill>
              </a:rPr>
              <a:t>https://kids.nationalgeographic.com/nature/habitats/article/ocean</a:t>
            </a:r>
          </a:p>
        </p:txBody>
      </p:sp>
    </p:spTree>
    <p:extLst>
      <p:ext uri="{BB962C8B-B14F-4D97-AF65-F5344CB8AC3E}">
        <p14:creationId xmlns:p14="http://schemas.microsoft.com/office/powerpoint/2010/main" val="3732002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B7D66F3-0C1E-4744-8D20-91115B5DBA1C}"/>
              </a:ext>
            </a:extLst>
          </p:cNvPr>
          <p:cNvPicPr>
            <a:picLocks noGrp="1" noChangeAspect="1"/>
          </p:cNvPicPr>
          <p:nvPr>
            <p:ph idx="1"/>
          </p:nvPr>
        </p:nvPicPr>
        <p:blipFill>
          <a:blip r:embed="rId2"/>
          <a:stretch>
            <a:fillRect/>
          </a:stretch>
        </p:blipFill>
        <p:spPr>
          <a:xfrm>
            <a:off x="458338" y="740927"/>
            <a:ext cx="7735712" cy="4351338"/>
          </a:xfrm>
        </p:spPr>
      </p:pic>
      <p:sp>
        <p:nvSpPr>
          <p:cNvPr id="2" name="Title 1">
            <a:extLst>
              <a:ext uri="{FF2B5EF4-FFF2-40B4-BE49-F238E27FC236}">
                <a16:creationId xmlns:a16="http://schemas.microsoft.com/office/drawing/2014/main" id="{235C905F-BE5C-E54B-8412-1095F945B61B}"/>
              </a:ext>
            </a:extLst>
          </p:cNvPr>
          <p:cNvSpPr>
            <a:spLocks noGrp="1"/>
          </p:cNvSpPr>
          <p:nvPr>
            <p:ph type="title"/>
          </p:nvPr>
        </p:nvSpPr>
        <p:spPr>
          <a:xfrm>
            <a:off x="6096000" y="3429000"/>
            <a:ext cx="10515600" cy="1325563"/>
          </a:xfrm>
        </p:spPr>
        <p:txBody>
          <a:bodyPr>
            <a:normAutofit/>
          </a:bodyPr>
          <a:lstStyle/>
          <a:p>
            <a:r>
              <a:rPr lang="en-US" sz="6000" dirty="0">
                <a:solidFill>
                  <a:schemeClr val="bg1"/>
                </a:solidFill>
                <a:latin typeface="a Buster Down" panose="02000503000000000000" pitchFamily="2" charset="0"/>
              </a:rPr>
              <a:t>Thank you!</a:t>
            </a:r>
          </a:p>
        </p:txBody>
      </p:sp>
    </p:spTree>
    <p:extLst>
      <p:ext uri="{BB962C8B-B14F-4D97-AF65-F5344CB8AC3E}">
        <p14:creationId xmlns:p14="http://schemas.microsoft.com/office/powerpoint/2010/main" val="3731730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oy figurine on a table&#10;&#10;Description automatically generated with low confidence">
            <a:extLst>
              <a:ext uri="{FF2B5EF4-FFF2-40B4-BE49-F238E27FC236}">
                <a16:creationId xmlns:a16="http://schemas.microsoft.com/office/drawing/2014/main" id="{3E4CFAB1-E161-6A4B-B17F-A91165987E12}"/>
              </a:ext>
            </a:extLst>
          </p:cNvPr>
          <p:cNvPicPr>
            <a:picLocks noChangeAspect="1"/>
          </p:cNvPicPr>
          <p:nvPr/>
        </p:nvPicPr>
        <p:blipFill>
          <a:blip r:embed="rId3"/>
          <a:stretch>
            <a:fillRect/>
          </a:stretch>
        </p:blipFill>
        <p:spPr>
          <a:xfrm>
            <a:off x="0" y="-414337"/>
            <a:ext cx="12387263" cy="9586978"/>
          </a:xfrm>
          <a:prstGeom prst="rect">
            <a:avLst/>
          </a:prstGeom>
        </p:spPr>
      </p:pic>
      <p:sp>
        <p:nvSpPr>
          <p:cNvPr id="2" name="Title 1">
            <a:extLst>
              <a:ext uri="{FF2B5EF4-FFF2-40B4-BE49-F238E27FC236}">
                <a16:creationId xmlns:a16="http://schemas.microsoft.com/office/drawing/2014/main" id="{755B95F0-C569-0D2A-15A2-1803B7C0B0F4}"/>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Background</a:t>
            </a:r>
          </a:p>
        </p:txBody>
      </p:sp>
      <p:sp>
        <p:nvSpPr>
          <p:cNvPr id="3" name="Content Placeholder 2">
            <a:extLst>
              <a:ext uri="{FF2B5EF4-FFF2-40B4-BE49-F238E27FC236}">
                <a16:creationId xmlns:a16="http://schemas.microsoft.com/office/drawing/2014/main" id="{6E245B9A-A0A2-892C-3531-3FA2F1383E9C}"/>
              </a:ext>
            </a:extLst>
          </p:cNvPr>
          <p:cNvSpPr>
            <a:spLocks noGrp="1"/>
          </p:cNvSpPr>
          <p:nvPr>
            <p:ph idx="1"/>
          </p:nvPr>
        </p:nvSpPr>
        <p:spPr>
          <a:xfrm>
            <a:off x="1069847" y="876886"/>
            <a:ext cx="9634011" cy="4351338"/>
          </a:xfrm>
        </p:spPr>
        <p:txBody>
          <a:bodyPr vert="horz" lIns="91440" tIns="45720" rIns="91440" bIns="45720" rtlCol="0" anchor="t">
            <a:normAutofit/>
          </a:bodyPr>
          <a:lstStyle/>
          <a:p>
            <a:pPr marL="0" indent="0">
              <a:buNone/>
            </a:pPr>
            <a:endParaRPr lang="en-US" dirty="0">
              <a:ea typeface="+mn-lt"/>
              <a:cs typeface="+mn-lt"/>
            </a:endParaRPr>
          </a:p>
          <a:p>
            <a:r>
              <a:rPr lang="en-US" dirty="0">
                <a:solidFill>
                  <a:schemeClr val="bg1"/>
                </a:solidFill>
                <a:ea typeface="+mn-lt"/>
                <a:cs typeface="+mn-lt"/>
              </a:rPr>
              <a:t>DvG – a game that tells the story of David and Goliath but is not available to play yet. </a:t>
            </a:r>
          </a:p>
          <a:p>
            <a:r>
              <a:rPr lang="en-US" dirty="0">
                <a:solidFill>
                  <a:schemeClr val="bg1"/>
                </a:solidFill>
                <a:ea typeface="+mn-lt"/>
                <a:cs typeface="+mn-lt"/>
              </a:rPr>
              <a:t>VR Church: The Bible – an application that lets you read the Bible in a calm virtual environment. </a:t>
            </a:r>
          </a:p>
          <a:p>
            <a:r>
              <a:rPr lang="en-US" dirty="0">
                <a:solidFill>
                  <a:schemeClr val="bg1"/>
                </a:solidFill>
                <a:ea typeface="+mn-lt"/>
                <a:cs typeface="+mn-lt"/>
              </a:rPr>
              <a:t>Required Technology – Unity, Maya, C#, Adobe Photoshop, Adobe Illustrator, Adobe Premier, Adobe Premier, FL Studio 20, Audacity, Microphone, GitHub</a:t>
            </a:r>
          </a:p>
          <a:p>
            <a:pPr>
              <a:buClr>
                <a:srgbClr val="BDB8AD"/>
              </a:buClr>
            </a:pPr>
            <a:endParaRPr lang="en-US" dirty="0"/>
          </a:p>
        </p:txBody>
      </p:sp>
      <p:sp>
        <p:nvSpPr>
          <p:cNvPr id="6" name="TextBox 5">
            <a:extLst>
              <a:ext uri="{FF2B5EF4-FFF2-40B4-BE49-F238E27FC236}">
                <a16:creationId xmlns:a16="http://schemas.microsoft.com/office/drawing/2014/main" id="{F586A692-1086-2949-A533-03FC6F5D003C}"/>
              </a:ext>
            </a:extLst>
          </p:cNvPr>
          <p:cNvSpPr txBox="1"/>
          <p:nvPr/>
        </p:nvSpPr>
        <p:spPr>
          <a:xfrm>
            <a:off x="0" y="6519446"/>
            <a:ext cx="2600325" cy="338554"/>
          </a:xfrm>
          <a:prstGeom prst="rect">
            <a:avLst/>
          </a:prstGeom>
          <a:noFill/>
        </p:spPr>
        <p:txBody>
          <a:bodyPr wrap="square" rtlCol="0">
            <a:spAutoFit/>
          </a:bodyPr>
          <a:lstStyle/>
          <a:p>
            <a:r>
              <a:rPr lang="en-US" sz="800" dirty="0">
                <a:solidFill>
                  <a:schemeClr val="bg1"/>
                </a:solidFill>
              </a:rPr>
              <a:t>https://www.youtube.com/watch?time_continue=48&amp;v=pX5jMBuLVH4&amp;feature=emb_title</a:t>
            </a:r>
          </a:p>
        </p:txBody>
      </p:sp>
      <p:pic>
        <p:nvPicPr>
          <p:cNvPr id="1026" name="Picture 2" descr="page4image24803008">
            <a:extLst>
              <a:ext uri="{FF2B5EF4-FFF2-40B4-BE49-F238E27FC236}">
                <a16:creationId xmlns:a16="http://schemas.microsoft.com/office/drawing/2014/main" id="{D2595E75-2849-8F44-844E-E9C7E2FEF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250825"/>
            <a:ext cx="14097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4image24803968">
            <a:extLst>
              <a:ext uri="{FF2B5EF4-FFF2-40B4-BE49-F238E27FC236}">
                <a16:creationId xmlns:a16="http://schemas.microsoft.com/office/drawing/2014/main" id="{E760D41C-C6CB-5142-A081-86DFE5B50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800" y="-250825"/>
            <a:ext cx="20320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4image24836544">
            <a:extLst>
              <a:ext uri="{FF2B5EF4-FFF2-40B4-BE49-F238E27FC236}">
                <a16:creationId xmlns:a16="http://schemas.microsoft.com/office/drawing/2014/main" id="{EB2503F2-84ED-4842-AA8D-83C23693C3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250825"/>
            <a:ext cx="3314700" cy="2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008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nature, wave, waterfall&#10;&#10;Description automatically generated">
            <a:extLst>
              <a:ext uri="{FF2B5EF4-FFF2-40B4-BE49-F238E27FC236}">
                <a16:creationId xmlns:a16="http://schemas.microsoft.com/office/drawing/2014/main" id="{27316EB9-B394-3844-A3F4-D578D5DF108B}"/>
              </a:ext>
            </a:extLst>
          </p:cNvPr>
          <p:cNvPicPr>
            <a:picLocks noChangeAspect="1"/>
          </p:cNvPicPr>
          <p:nvPr/>
        </p:nvPicPr>
        <p:blipFill>
          <a:blip r:embed="rId3"/>
          <a:stretch>
            <a:fillRect/>
          </a:stretch>
        </p:blipFill>
        <p:spPr>
          <a:xfrm>
            <a:off x="0" y="-813752"/>
            <a:ext cx="12215812" cy="8958262"/>
          </a:xfrm>
          <a:prstGeom prst="rect">
            <a:avLst/>
          </a:prstGeom>
        </p:spPr>
      </p:pic>
      <p:sp>
        <p:nvSpPr>
          <p:cNvPr id="2" name="Title 1">
            <a:extLst>
              <a:ext uri="{FF2B5EF4-FFF2-40B4-BE49-F238E27FC236}">
                <a16:creationId xmlns:a16="http://schemas.microsoft.com/office/drawing/2014/main" id="{D2448DA6-1FD4-5E5A-DB7E-BD8EB940374A}"/>
              </a:ext>
            </a:extLst>
          </p:cNvPr>
          <p:cNvSpPr>
            <a:spLocks noGrp="1"/>
          </p:cNvSpPr>
          <p:nvPr>
            <p:ph type="title"/>
          </p:nvPr>
        </p:nvSpPr>
        <p:spPr/>
        <p:txBody>
          <a:bodyPr>
            <a:normAutofit/>
          </a:bodyPr>
          <a:lstStyle/>
          <a:p>
            <a:r>
              <a:rPr lang="en-US" sz="6000" dirty="0">
                <a:solidFill>
                  <a:schemeClr val="bg1"/>
                </a:solidFill>
                <a:latin typeface="a Buster Down" panose="02000503000000000000" pitchFamily="2" charset="0"/>
              </a:rPr>
              <a:t>Target Users</a:t>
            </a:r>
          </a:p>
        </p:txBody>
      </p:sp>
      <p:sp>
        <p:nvSpPr>
          <p:cNvPr id="3" name="Content Placeholder 2">
            <a:extLst>
              <a:ext uri="{FF2B5EF4-FFF2-40B4-BE49-F238E27FC236}">
                <a16:creationId xmlns:a16="http://schemas.microsoft.com/office/drawing/2014/main" id="{D09DC8ED-555B-4B84-8010-F66AACEA9F40}"/>
              </a:ext>
            </a:extLst>
          </p:cNvPr>
          <p:cNvSpPr>
            <a:spLocks noGrp="1"/>
          </p:cNvSpPr>
          <p:nvPr>
            <p:ph idx="1"/>
          </p:nvPr>
        </p:nvSpPr>
        <p:spPr/>
        <p:txBody>
          <a:bodyPr vert="horz" lIns="91440" tIns="45720" rIns="91440" bIns="45720" rtlCol="0" anchor="t">
            <a:normAutofit/>
          </a:bodyPr>
          <a:lstStyle/>
          <a:p>
            <a:r>
              <a:rPr lang="en-US" dirty="0">
                <a:solidFill>
                  <a:schemeClr val="bg1"/>
                </a:solidFill>
                <a:ea typeface="+mn-lt"/>
                <a:cs typeface="+mn-lt"/>
              </a:rPr>
              <a:t>Christians who simply want </a:t>
            </a:r>
            <a:r>
              <a:rPr lang="en-US" dirty="0">
                <a:ea typeface="+mn-lt"/>
                <a:cs typeface="+mn-lt"/>
              </a:rPr>
              <a:t>an easy way to get familiar with the </a:t>
            </a:r>
            <a:r>
              <a:rPr lang="en-US" dirty="0">
                <a:solidFill>
                  <a:schemeClr val="bg1"/>
                </a:solidFill>
                <a:ea typeface="+mn-lt"/>
                <a:cs typeface="+mn-lt"/>
              </a:rPr>
              <a:t>Biblical stories, specifically </a:t>
            </a:r>
            <a:r>
              <a:rPr lang="en-US" dirty="0">
                <a:ea typeface="+mn-lt"/>
                <a:cs typeface="+mn-lt"/>
              </a:rPr>
              <a:t>the story in Exodus</a:t>
            </a:r>
          </a:p>
          <a:p>
            <a:pPr>
              <a:buClr>
                <a:srgbClr val="BDB8AD"/>
              </a:buClr>
            </a:pPr>
            <a:r>
              <a:rPr lang="en-US" dirty="0">
                <a:solidFill>
                  <a:schemeClr val="bg1"/>
                </a:solidFill>
                <a:ea typeface="+mn-lt"/>
                <a:cs typeface="+mn-lt"/>
              </a:rPr>
              <a:t>Non-Christians who may not be familiar </a:t>
            </a:r>
            <a:r>
              <a:rPr lang="en-US" dirty="0">
                <a:ea typeface="+mn-lt"/>
                <a:cs typeface="+mn-lt"/>
              </a:rPr>
              <a:t>with the biblical stories</a:t>
            </a:r>
          </a:p>
          <a:p>
            <a:pPr>
              <a:buClr>
                <a:srgbClr val="BDB8AD"/>
              </a:buClr>
            </a:pPr>
            <a:r>
              <a:rPr lang="en-US" dirty="0">
                <a:solidFill>
                  <a:schemeClr val="bg1"/>
                </a:solidFill>
                <a:ea typeface="+mn-lt"/>
                <a:cs typeface="+mn-lt"/>
              </a:rPr>
              <a:t>People with access to virtual reality equip</a:t>
            </a:r>
            <a:r>
              <a:rPr lang="en-US" dirty="0">
                <a:ea typeface="+mn-lt"/>
                <a:cs typeface="+mn-lt"/>
              </a:rPr>
              <a:t>ment</a:t>
            </a:r>
            <a:r>
              <a:rPr lang="en-US" dirty="0">
                <a:solidFill>
                  <a:schemeClr val="bg1"/>
                </a:solidFill>
                <a:ea typeface="+mn-lt"/>
                <a:cs typeface="+mn-lt"/>
              </a:rPr>
              <a:t> </a:t>
            </a:r>
            <a:r>
              <a:rPr lang="en-US" dirty="0">
                <a:ea typeface="+mn-lt"/>
                <a:cs typeface="+mn-lt"/>
              </a:rPr>
              <a:t>that have a headset </a:t>
            </a:r>
            <a:r>
              <a:rPr lang="en-US" dirty="0">
                <a:solidFill>
                  <a:schemeClr val="bg1"/>
                </a:solidFill>
                <a:ea typeface="+mn-lt"/>
                <a:cs typeface="+mn-lt"/>
              </a:rPr>
              <a:t>and hand-controllers. </a:t>
            </a:r>
          </a:p>
          <a:p>
            <a:pPr>
              <a:buClr>
                <a:srgbClr val="BDB8AD"/>
              </a:buClr>
            </a:pPr>
            <a:r>
              <a:rPr lang="en-US" dirty="0">
                <a:solidFill>
                  <a:schemeClr val="bg1"/>
                </a:solidFill>
                <a:ea typeface="+mn-lt"/>
                <a:cs typeface="+mn-lt"/>
              </a:rPr>
              <a:t>Through this project, we can give them an acc</a:t>
            </a:r>
            <a:r>
              <a:rPr lang="en-US" dirty="0">
                <a:ea typeface="+mn-lt"/>
                <a:cs typeface="+mn-lt"/>
              </a:rPr>
              <a:t>essible way to get </a:t>
            </a:r>
            <a:r>
              <a:rPr lang="en-US" dirty="0">
                <a:solidFill>
                  <a:schemeClr val="bg1"/>
                </a:solidFill>
                <a:ea typeface="+mn-lt"/>
                <a:cs typeface="+mn-lt"/>
              </a:rPr>
              <a:t>familiar with important parts of the Bible. </a:t>
            </a:r>
            <a:endParaRPr lang="en-US" dirty="0">
              <a:solidFill>
                <a:schemeClr val="bg1"/>
              </a:solidFill>
            </a:endParaRPr>
          </a:p>
        </p:txBody>
      </p:sp>
    </p:spTree>
    <p:extLst>
      <p:ext uri="{BB962C8B-B14F-4D97-AF65-F5344CB8AC3E}">
        <p14:creationId xmlns:p14="http://schemas.microsoft.com/office/powerpoint/2010/main" val="354888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48D8BE-2441-5A40-8622-6BBDD9873A3A}"/>
              </a:ext>
            </a:extLst>
          </p:cNvPr>
          <p:cNvPicPr>
            <a:picLocks noChangeAspect="1"/>
          </p:cNvPicPr>
          <p:nvPr/>
        </p:nvPicPr>
        <p:blipFill>
          <a:blip r:embed="rId2"/>
          <a:stretch>
            <a:fillRect/>
          </a:stretch>
        </p:blipFill>
        <p:spPr>
          <a:xfrm>
            <a:off x="8922774" y="348074"/>
            <a:ext cx="2106381" cy="2005641"/>
          </a:xfrm>
          <a:prstGeom prst="rect">
            <a:avLst/>
          </a:prstGeom>
        </p:spPr>
      </p:pic>
      <p:sp>
        <p:nvSpPr>
          <p:cNvPr id="2" name="Title 1">
            <a:extLst>
              <a:ext uri="{FF2B5EF4-FFF2-40B4-BE49-F238E27FC236}">
                <a16:creationId xmlns:a16="http://schemas.microsoft.com/office/drawing/2014/main" id="{A936190E-61C1-A70C-32E4-009916E11B7C}"/>
              </a:ext>
            </a:extLst>
          </p:cNvPr>
          <p:cNvSpPr>
            <a:spLocks noGrp="1"/>
          </p:cNvSpPr>
          <p:nvPr>
            <p:ph type="title"/>
          </p:nvPr>
        </p:nvSpPr>
        <p:spPr/>
        <p:txBody>
          <a:bodyPr>
            <a:normAutofit/>
          </a:bodyPr>
          <a:lstStyle/>
          <a:p>
            <a:r>
              <a:rPr lang="en-US" sz="6000" dirty="0">
                <a:latin typeface="a Buster Down" panose="02000503000000000000" pitchFamily="2" charset="0"/>
              </a:rPr>
              <a:t>Project Plan</a:t>
            </a:r>
          </a:p>
        </p:txBody>
      </p:sp>
      <p:sp>
        <p:nvSpPr>
          <p:cNvPr id="3" name="Content Placeholder 2">
            <a:extLst>
              <a:ext uri="{FF2B5EF4-FFF2-40B4-BE49-F238E27FC236}">
                <a16:creationId xmlns:a16="http://schemas.microsoft.com/office/drawing/2014/main" id="{99867AD6-94BA-175C-E7A9-FD94B90B32B3}"/>
              </a:ext>
            </a:extLst>
          </p:cNvPr>
          <p:cNvSpPr>
            <a:spLocks noGrp="1"/>
          </p:cNvSpPr>
          <p:nvPr>
            <p:ph idx="1"/>
          </p:nvPr>
        </p:nvSpPr>
        <p:spPr/>
        <p:txBody>
          <a:bodyPr vert="horz" lIns="91440" tIns="45720" rIns="91440" bIns="45720" rtlCol="0" anchor="t">
            <a:normAutofit lnSpcReduction="10000"/>
          </a:bodyPr>
          <a:lstStyle/>
          <a:p>
            <a:pPr>
              <a:buClr>
                <a:srgbClr val="BDB8AD"/>
              </a:buClr>
            </a:pPr>
            <a:r>
              <a:rPr lang="en-US" dirty="0"/>
              <a:t>March 2: Prop Models completed</a:t>
            </a:r>
          </a:p>
          <a:p>
            <a:pPr marL="0" indent="0">
              <a:buNone/>
            </a:pPr>
            <a:r>
              <a:rPr lang="en-US" dirty="0"/>
              <a:t>	</a:t>
            </a:r>
            <a:r>
              <a:rPr lang="en-US" sz="2400" dirty="0"/>
              <a:t>- </a:t>
            </a:r>
            <a:r>
              <a:rPr lang="en-CA" sz="2400" dirty="0"/>
              <a:t>Have most of our general environment design and	modeling done this will	 be done by our modeling team </a:t>
            </a:r>
            <a:endParaRPr lang="en-US" sz="2400" dirty="0"/>
          </a:p>
          <a:p>
            <a:pPr>
              <a:buClr>
                <a:srgbClr val="BDB8AD"/>
              </a:buClr>
            </a:pPr>
            <a:r>
              <a:rPr lang="en-US" dirty="0"/>
              <a:t>March 23: Usability Test</a:t>
            </a:r>
          </a:p>
          <a:p>
            <a:pPr marL="457200" lvl="1" indent="0">
              <a:buNone/>
            </a:pPr>
            <a:r>
              <a:rPr lang="en-CA" dirty="0"/>
              <a:t>	- Have some general interactions done mostly focused on game navigation </a:t>
            </a:r>
          </a:p>
          <a:p>
            <a:pPr marL="457200" lvl="1" indent="0">
              <a:buNone/>
            </a:pPr>
            <a:r>
              <a:rPr lang="en-CA" dirty="0"/>
              <a:t>	- Have our environment fully finished with added items on the ground like </a:t>
            </a:r>
          </a:p>
          <a:p>
            <a:pPr marL="457200" lvl="1" indent="0">
              <a:buNone/>
            </a:pPr>
            <a:r>
              <a:rPr lang="en-CA" dirty="0"/>
              <a:t>	coral reefs and extra driftwood, treasure, etc. </a:t>
            </a:r>
          </a:p>
          <a:p>
            <a:pPr marL="457200" lvl="1" indent="0">
              <a:buNone/>
            </a:pPr>
            <a:r>
              <a:rPr lang="en-CA" dirty="0"/>
              <a:t>	- Have all our items textured and place them within the environment </a:t>
            </a:r>
          </a:p>
          <a:p>
            <a:r>
              <a:rPr lang="en-US" dirty="0"/>
              <a:t>April 13</a:t>
            </a:r>
          </a:p>
          <a:p>
            <a:pPr marL="457200" lvl="1" indent="0">
              <a:buNone/>
            </a:pPr>
            <a:r>
              <a:rPr lang="en-CA" dirty="0"/>
              <a:t>- Have all of the interactions and navigations working smoothly </a:t>
            </a:r>
          </a:p>
          <a:p>
            <a:pPr marL="457200" lvl="1" indent="0">
              <a:buNone/>
            </a:pPr>
            <a:r>
              <a:rPr lang="en-CA" dirty="0"/>
              <a:t>- Have the game debugged </a:t>
            </a:r>
          </a:p>
          <a:p>
            <a:pPr marL="457200" lvl="1" indent="0">
              <a:buNone/>
            </a:pPr>
            <a:endParaRPr lang="en-CA" dirty="0"/>
          </a:p>
          <a:p>
            <a:pPr lvl="1"/>
            <a:endParaRPr lang="en-CA" dirty="0"/>
          </a:p>
          <a:p>
            <a:pPr lvl="1">
              <a:buClr>
                <a:srgbClr val="BDB8AD"/>
              </a:buClr>
            </a:pPr>
            <a:endParaRPr lang="en-US" dirty="0"/>
          </a:p>
        </p:txBody>
      </p:sp>
      <p:sp>
        <p:nvSpPr>
          <p:cNvPr id="5" name="TextBox 4">
            <a:extLst>
              <a:ext uri="{FF2B5EF4-FFF2-40B4-BE49-F238E27FC236}">
                <a16:creationId xmlns:a16="http://schemas.microsoft.com/office/drawing/2014/main" id="{A6A14694-743F-444B-BF06-1866562DDA87}"/>
              </a:ext>
            </a:extLst>
          </p:cNvPr>
          <p:cNvSpPr txBox="1"/>
          <p:nvPr/>
        </p:nvSpPr>
        <p:spPr>
          <a:xfrm>
            <a:off x="11029155" y="342483"/>
            <a:ext cx="1356851" cy="338554"/>
          </a:xfrm>
          <a:prstGeom prst="rect">
            <a:avLst/>
          </a:prstGeom>
          <a:noFill/>
        </p:spPr>
        <p:txBody>
          <a:bodyPr wrap="square" rtlCol="0">
            <a:spAutoFit/>
          </a:bodyPr>
          <a:lstStyle/>
          <a:p>
            <a:r>
              <a:rPr lang="en-US" sz="800" dirty="0"/>
              <a:t>https://www.freeiconspng.com/images/checkmark-png</a:t>
            </a:r>
          </a:p>
        </p:txBody>
      </p:sp>
    </p:spTree>
    <p:extLst>
      <p:ext uri="{BB962C8B-B14F-4D97-AF65-F5344CB8AC3E}">
        <p14:creationId xmlns:p14="http://schemas.microsoft.com/office/powerpoint/2010/main" val="795048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02E7-22FF-8943-B705-B30DD486B3CE}"/>
              </a:ext>
            </a:extLst>
          </p:cNvPr>
          <p:cNvSpPr>
            <a:spLocks noGrp="1"/>
          </p:cNvSpPr>
          <p:nvPr>
            <p:ph type="title"/>
          </p:nvPr>
        </p:nvSpPr>
        <p:spPr/>
        <p:txBody>
          <a:bodyPr>
            <a:normAutofit/>
          </a:bodyPr>
          <a:lstStyle/>
          <a:p>
            <a:r>
              <a:rPr lang="en-US" sz="6000" dirty="0">
                <a:latin typeface="a Buster Down" panose="02000503000000000000" pitchFamily="2" charset="0"/>
              </a:rPr>
              <a:t>Prop Design and Sketches</a:t>
            </a:r>
          </a:p>
        </p:txBody>
      </p:sp>
      <p:pic>
        <p:nvPicPr>
          <p:cNvPr id="6" name="Content Placeholder 5" descr="Text, letter&#10;&#10;Description automatically generated">
            <a:extLst>
              <a:ext uri="{FF2B5EF4-FFF2-40B4-BE49-F238E27FC236}">
                <a16:creationId xmlns:a16="http://schemas.microsoft.com/office/drawing/2014/main" id="{D0890424-0C3F-3B4E-9582-DC771BB8C768}"/>
              </a:ext>
            </a:extLst>
          </p:cNvPr>
          <p:cNvPicPr>
            <a:picLocks noGrp="1" noChangeAspect="1"/>
          </p:cNvPicPr>
          <p:nvPr>
            <p:ph idx="1"/>
          </p:nvPr>
        </p:nvPicPr>
        <p:blipFill>
          <a:blip r:embed="rId3"/>
          <a:stretch>
            <a:fillRect/>
          </a:stretch>
        </p:blipFill>
        <p:spPr>
          <a:xfrm>
            <a:off x="545694" y="1576159"/>
            <a:ext cx="5690869" cy="3705682"/>
          </a:xfrm>
        </p:spPr>
      </p:pic>
      <p:pic>
        <p:nvPicPr>
          <p:cNvPr id="8" name="Picture 7" descr="Diagram&#10;&#10;Description automatically generated">
            <a:extLst>
              <a:ext uri="{FF2B5EF4-FFF2-40B4-BE49-F238E27FC236}">
                <a16:creationId xmlns:a16="http://schemas.microsoft.com/office/drawing/2014/main" id="{CF3B7EBF-C744-BA45-99B4-94D68E7A8E00}"/>
              </a:ext>
            </a:extLst>
          </p:cNvPr>
          <p:cNvPicPr>
            <a:picLocks noChangeAspect="1"/>
          </p:cNvPicPr>
          <p:nvPr/>
        </p:nvPicPr>
        <p:blipFill>
          <a:blip r:embed="rId4"/>
          <a:stretch>
            <a:fillRect/>
          </a:stretch>
        </p:blipFill>
        <p:spPr>
          <a:xfrm>
            <a:off x="5535485" y="3210127"/>
            <a:ext cx="5869452" cy="3332399"/>
          </a:xfrm>
          <a:prstGeom prst="rect">
            <a:avLst/>
          </a:prstGeom>
        </p:spPr>
      </p:pic>
    </p:spTree>
    <p:extLst>
      <p:ext uri="{BB962C8B-B14F-4D97-AF65-F5344CB8AC3E}">
        <p14:creationId xmlns:p14="http://schemas.microsoft.com/office/powerpoint/2010/main" val="201390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BB03-D646-5948-9AD2-6D75A8FB33A3}"/>
              </a:ext>
            </a:extLst>
          </p:cNvPr>
          <p:cNvSpPr>
            <a:spLocks noGrp="1"/>
          </p:cNvSpPr>
          <p:nvPr>
            <p:ph type="title"/>
          </p:nvPr>
        </p:nvSpPr>
        <p:spPr/>
        <p:txBody>
          <a:bodyPr>
            <a:normAutofit/>
          </a:bodyPr>
          <a:lstStyle/>
          <a:p>
            <a:r>
              <a:rPr lang="en-US" sz="6000" dirty="0">
                <a:latin typeface="a Buster Down" panose="02000503000000000000" pitchFamily="2" charset="0"/>
              </a:rPr>
              <a:t>Prop Design and Sketches</a:t>
            </a:r>
          </a:p>
        </p:txBody>
      </p:sp>
      <p:pic>
        <p:nvPicPr>
          <p:cNvPr id="5" name="Content Placeholder 4" descr="A picture containing linedrawing&#10;&#10;Description automatically generated">
            <a:extLst>
              <a:ext uri="{FF2B5EF4-FFF2-40B4-BE49-F238E27FC236}">
                <a16:creationId xmlns:a16="http://schemas.microsoft.com/office/drawing/2014/main" id="{33077C63-D2E6-C848-B830-E9F7ECC968AB}"/>
              </a:ext>
            </a:extLst>
          </p:cNvPr>
          <p:cNvPicPr>
            <a:picLocks noGrp="1" noChangeAspect="1"/>
          </p:cNvPicPr>
          <p:nvPr>
            <p:ph idx="1"/>
          </p:nvPr>
        </p:nvPicPr>
        <p:blipFill>
          <a:blip r:embed="rId3"/>
          <a:stretch>
            <a:fillRect/>
          </a:stretch>
        </p:blipFill>
        <p:spPr>
          <a:xfrm>
            <a:off x="2276273" y="1502299"/>
            <a:ext cx="6473262" cy="5093527"/>
          </a:xfrm>
        </p:spPr>
      </p:pic>
    </p:spTree>
    <p:extLst>
      <p:ext uri="{BB962C8B-B14F-4D97-AF65-F5344CB8AC3E}">
        <p14:creationId xmlns:p14="http://schemas.microsoft.com/office/powerpoint/2010/main" val="301952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0DCE-0B91-E34C-99C7-9B49261310E0}"/>
              </a:ext>
            </a:extLst>
          </p:cNvPr>
          <p:cNvSpPr>
            <a:spLocks noGrp="1"/>
          </p:cNvSpPr>
          <p:nvPr>
            <p:ph type="title"/>
          </p:nvPr>
        </p:nvSpPr>
        <p:spPr/>
        <p:txBody>
          <a:bodyPr>
            <a:normAutofit/>
          </a:bodyPr>
          <a:lstStyle/>
          <a:p>
            <a:r>
              <a:rPr lang="en-US" sz="6000" dirty="0">
                <a:latin typeface="a Buster Down" panose="02000503000000000000" pitchFamily="2" charset="0"/>
              </a:rPr>
              <a:t>Prop Design and Sketches</a:t>
            </a:r>
          </a:p>
        </p:txBody>
      </p:sp>
      <p:pic>
        <p:nvPicPr>
          <p:cNvPr id="9" name="Content Placeholder 8" descr="A picture containing text, different, picture frame&#10;&#10;Description automatically generated">
            <a:extLst>
              <a:ext uri="{FF2B5EF4-FFF2-40B4-BE49-F238E27FC236}">
                <a16:creationId xmlns:a16="http://schemas.microsoft.com/office/drawing/2014/main" id="{C06282E5-4361-B44E-9B18-AB70F901B263}"/>
              </a:ext>
            </a:extLst>
          </p:cNvPr>
          <p:cNvPicPr>
            <a:picLocks noGrp="1" noChangeAspect="1"/>
          </p:cNvPicPr>
          <p:nvPr>
            <p:ph idx="1"/>
          </p:nvPr>
        </p:nvPicPr>
        <p:blipFill>
          <a:blip r:embed="rId3"/>
          <a:stretch>
            <a:fillRect/>
          </a:stretch>
        </p:blipFill>
        <p:spPr>
          <a:xfrm>
            <a:off x="1278994" y="1828483"/>
            <a:ext cx="4607859" cy="3434949"/>
          </a:xfrm>
        </p:spPr>
      </p:pic>
      <p:pic>
        <p:nvPicPr>
          <p:cNvPr id="11" name="Picture 10" descr="A picture containing text, bedclothes&#10;&#10;Description automatically generated">
            <a:extLst>
              <a:ext uri="{FF2B5EF4-FFF2-40B4-BE49-F238E27FC236}">
                <a16:creationId xmlns:a16="http://schemas.microsoft.com/office/drawing/2014/main" id="{05C992D3-70DE-8344-A424-5430EB4C98B1}"/>
              </a:ext>
            </a:extLst>
          </p:cNvPr>
          <p:cNvPicPr>
            <a:picLocks noChangeAspect="1"/>
          </p:cNvPicPr>
          <p:nvPr/>
        </p:nvPicPr>
        <p:blipFill>
          <a:blip r:embed="rId4"/>
          <a:stretch>
            <a:fillRect/>
          </a:stretch>
        </p:blipFill>
        <p:spPr>
          <a:xfrm>
            <a:off x="5991426" y="2810573"/>
            <a:ext cx="4607859" cy="3544507"/>
          </a:xfrm>
          <a:prstGeom prst="rect">
            <a:avLst/>
          </a:prstGeom>
        </p:spPr>
      </p:pic>
    </p:spTree>
    <p:extLst>
      <p:ext uri="{BB962C8B-B14F-4D97-AF65-F5344CB8AC3E}">
        <p14:creationId xmlns:p14="http://schemas.microsoft.com/office/powerpoint/2010/main" val="29703602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{3F9E7EB8-BD1F-5446-BC96-54F8B02B9B45}tf10001120</Template>
  <TotalTime>199</TotalTime>
  <Words>840</Words>
  <Application>Microsoft Macintosh PowerPoint</Application>
  <PresentationFormat>Widescreen</PresentationFormat>
  <Paragraphs>92</Paragraphs>
  <Slides>31</Slides>
  <Notes>13</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 Buster Down</vt:lpstr>
      <vt:lpstr>Arial</vt:lpstr>
      <vt:lpstr>Calibri</vt:lpstr>
      <vt:lpstr>Calibri Light</vt:lpstr>
      <vt:lpstr>Office Theme</vt:lpstr>
      <vt:lpstr>The Moses Experience</vt:lpstr>
      <vt:lpstr>    Purpose of the Project </vt:lpstr>
      <vt:lpstr>Group Member’s  Participation</vt:lpstr>
      <vt:lpstr>Background</vt:lpstr>
      <vt:lpstr>Target Users</vt:lpstr>
      <vt:lpstr>Project Plan</vt:lpstr>
      <vt:lpstr>Prop Design and Sketches</vt:lpstr>
      <vt:lpstr>Prop Design and Sketches</vt:lpstr>
      <vt:lpstr>Prop Design and Sketches</vt:lpstr>
      <vt:lpstr>Barrel / Chest- Kieran</vt:lpstr>
      <vt:lpstr>Starfish- Kieran</vt:lpstr>
      <vt:lpstr>Moses- Kieran</vt:lpstr>
      <vt:lpstr>Butterfly Fish- Melissa</vt:lpstr>
      <vt:lpstr>Manta Ray- Melissa</vt:lpstr>
      <vt:lpstr>Sea Anemone- Melissa</vt:lpstr>
      <vt:lpstr>Coral- Melissa</vt:lpstr>
      <vt:lpstr>Sea Turtle- Melissa</vt:lpstr>
      <vt:lpstr>Surgeon Fish- Melissa</vt:lpstr>
      <vt:lpstr>Seaweed</vt:lpstr>
      <vt:lpstr>Rocks- Jacobus</vt:lpstr>
      <vt:lpstr>Moray Eel- Jacobus</vt:lpstr>
      <vt:lpstr>Driftwood- Jacobus</vt:lpstr>
      <vt:lpstr>Chariot &amp; Spear- Jared</vt:lpstr>
      <vt:lpstr>Lionfish &amp; Humbug- Jared</vt:lpstr>
      <vt:lpstr>Virtual Environment Photos</vt:lpstr>
      <vt:lpstr>Demo Video</vt:lpstr>
      <vt:lpstr>Custom Soundtrack</vt:lpstr>
      <vt:lpstr>Custom Sound Effects</vt:lpstr>
      <vt:lpstr>Future Improvement</vt:lpstr>
      <vt:lpstr>What We Learned  From the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Jared Klassen</dc:creator>
  <cp:lastModifiedBy>Jared Klassen</cp:lastModifiedBy>
  <cp:revision>36</cp:revision>
  <dcterms:created xsi:type="dcterms:W3CDTF">2022-03-31T23:25:21Z</dcterms:created>
  <dcterms:modified xsi:type="dcterms:W3CDTF">2022-04-06T00:31:36Z</dcterms:modified>
</cp:coreProperties>
</file>